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6"/>
  </p:notesMasterIdLst>
  <p:handoutMasterIdLst>
    <p:handoutMasterId r:id="rId2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76"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Theory of machines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000FB6-2761-4E36-9550-0B1D507C8B9A}" type="datetimeFigureOut">
              <a:rPr lang="en-US" smtClean="0"/>
              <a:t>11/21/2018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Wessam Al Azzawi</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416B59-6A8C-4E23-A8B3-3EECD1BE0B5F}" type="slidenum">
              <a:rPr lang="en-US" smtClean="0"/>
              <a:t>‹#›</a:t>
            </a:fld>
            <a:endParaRPr lang="en-US"/>
          </a:p>
        </p:txBody>
      </p:sp>
    </p:spTree>
    <p:extLst>
      <p:ext uri="{BB962C8B-B14F-4D97-AF65-F5344CB8AC3E}">
        <p14:creationId xmlns:p14="http://schemas.microsoft.com/office/powerpoint/2010/main" val="24543540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Theory of machines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D80043-4201-4F95-8FE0-503EB51B5811}" type="datetimeFigureOut">
              <a:rPr lang="en-US" smtClean="0"/>
              <a:t>11/21/2018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Wessam Al Azzawi</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71986C-B408-448B-BA09-14D0B0A95A69}" type="slidenum">
              <a:rPr lang="en-US" smtClean="0"/>
              <a:t>‹#›</a:t>
            </a:fld>
            <a:endParaRPr lang="en-US"/>
          </a:p>
        </p:txBody>
      </p:sp>
    </p:spTree>
    <p:extLst>
      <p:ext uri="{BB962C8B-B14F-4D97-AF65-F5344CB8AC3E}">
        <p14:creationId xmlns:p14="http://schemas.microsoft.com/office/powerpoint/2010/main" val="35917518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10</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11</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12</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13</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14</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15</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16</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17</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18</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19</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2</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20</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21</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22</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23</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24</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3</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4</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5</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6</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7</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8</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9</a:t>
            </a:fld>
            <a:endParaRPr lang="en-US"/>
          </a:p>
        </p:txBody>
      </p:sp>
    </p:spTree>
    <p:extLst>
      <p:ext uri="{BB962C8B-B14F-4D97-AF65-F5344CB8AC3E}">
        <p14:creationId xmlns:p14="http://schemas.microsoft.com/office/powerpoint/2010/main" val="48575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2C3244-A3A2-448C-A3EB-3BBD383E79EC}"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1500583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7522F-C67E-4849-AD6D-070B1DFFB848}"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424076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756908-0115-473F-893B-A2B62E1E67FD}"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2410771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53E48F-8F78-4876-9559-E23A1639AE3A}"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202289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2D6DC3-1A73-486C-B60F-8BE3871AD7BF}" type="datetime1">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358058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6BD80A-AB7C-4F58-8D5E-81112E254BBB}"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408078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9346B9-F040-4D5C-B17F-E80AB414E1F1}" type="datetime1">
              <a:rPr lang="en-US" smtClean="0"/>
              <a:t>11/21/2018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24326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595BF5-E935-4893-B0E4-2F9086B33AEE}" type="datetime1">
              <a:rPr lang="en-US" smtClean="0"/>
              <a:t>11/21/2018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357446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C15783-171E-4484-9D3E-CE21F3E8C3EF}" type="datetime1">
              <a:rPr lang="en-US" smtClean="0"/>
              <a:t>11/21/2018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2742075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8A5483-56B0-451F-A834-331980377F9E}"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107433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E031D-A4FF-4D71-BB30-78D1314518E1}" type="datetime1">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904510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BCA09-1B38-440F-85D5-82F6644D367B}" type="datetime1">
              <a:rPr lang="en-US" smtClean="0"/>
              <a:t>11/21/2018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D4192-2753-4076-A185-6990D7EA4EDA}" type="slidenum">
              <a:rPr lang="en-US" smtClean="0"/>
              <a:t>‹#›</a:t>
            </a:fld>
            <a:endParaRPr lang="en-US"/>
          </a:p>
        </p:txBody>
      </p:sp>
    </p:spTree>
    <p:extLst>
      <p:ext uri="{BB962C8B-B14F-4D97-AF65-F5344CB8AC3E}">
        <p14:creationId xmlns:p14="http://schemas.microsoft.com/office/powerpoint/2010/main" val="132000822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fontScale="90000"/>
          </a:bodyPr>
          <a:lstStyle/>
          <a:p>
            <a:r>
              <a:rPr lang="en-US" sz="1800" i="1" dirty="0" smtClean="0"/>
              <a:t>Composite materials						</a:t>
            </a:r>
            <a:r>
              <a:rPr lang="en-US" sz="1800" i="1" dirty="0" err="1" smtClean="0"/>
              <a:t>Wessam</a:t>
            </a:r>
            <a:r>
              <a:rPr lang="en-US" sz="1800" i="1" dirty="0" smtClean="0"/>
              <a:t> Al </a:t>
            </a:r>
            <a:r>
              <a:rPr lang="en-US" sz="1800" i="1" dirty="0" err="1" smtClean="0"/>
              <a:t>Azzawi</a:t>
            </a:r>
            <a:endParaRPr lang="en-US" sz="1800" i="1" dirty="0"/>
          </a:p>
        </p:txBody>
      </p:sp>
      <p:sp>
        <p:nvSpPr>
          <p:cNvPr id="3" name="Subtitle 2"/>
          <p:cNvSpPr>
            <a:spLocks noGrp="1"/>
          </p:cNvSpPr>
          <p:nvPr>
            <p:ph type="subTitle" idx="1"/>
          </p:nvPr>
        </p:nvSpPr>
        <p:spPr>
          <a:xfrm>
            <a:off x="381000" y="762000"/>
            <a:ext cx="8153400" cy="5410200"/>
          </a:xfrm>
        </p:spPr>
        <p:txBody>
          <a:bodyPr>
            <a:normAutofit/>
          </a:bodyPr>
          <a:lstStyle/>
          <a:p>
            <a:pPr algn="l"/>
            <a:r>
              <a:rPr lang="en-US" sz="2400" i="1" dirty="0" smtClean="0">
                <a:solidFill>
                  <a:srgbClr val="FF0000"/>
                </a:solidFill>
              </a:rPr>
              <a:t>Lecture </a:t>
            </a:r>
            <a:r>
              <a:rPr lang="en-US" sz="2400" i="1" dirty="0">
                <a:solidFill>
                  <a:srgbClr val="FF0000"/>
                </a:solidFill>
              </a:rPr>
              <a:t>2:</a:t>
            </a:r>
            <a:r>
              <a:rPr lang="en-US" sz="2400" dirty="0">
                <a:solidFill>
                  <a:schemeClr val="tx1"/>
                </a:solidFill>
              </a:rPr>
              <a:t> </a:t>
            </a:r>
            <a:r>
              <a:rPr lang="en-US" sz="2200" i="1" dirty="0" smtClean="0">
                <a:solidFill>
                  <a:schemeClr val="tx2"/>
                </a:solidFill>
              </a:rPr>
              <a:t>Fiber reinforcement</a:t>
            </a:r>
          </a:p>
          <a:p>
            <a:pPr algn="l"/>
            <a:endParaRPr lang="en-US" sz="2200" i="1" dirty="0">
              <a:solidFill>
                <a:schemeClr val="tx2"/>
              </a:solidFill>
            </a:endParaRPr>
          </a:p>
          <a:p>
            <a:pPr marL="1257300" algn="l"/>
            <a:r>
              <a:rPr lang="en-US" sz="2200" dirty="0" smtClean="0">
                <a:solidFill>
                  <a:schemeClr val="tx1"/>
                </a:solidFill>
              </a:rPr>
              <a:t> </a:t>
            </a:r>
          </a:p>
          <a:p>
            <a:pPr algn="l"/>
            <a:endParaRPr lang="en-US" sz="2200" dirty="0" smtClean="0">
              <a:solidFill>
                <a:schemeClr val="tx1"/>
              </a:solidFill>
            </a:endParaRPr>
          </a:p>
          <a:p>
            <a:pPr marL="914400" indent="-457200" algn="just">
              <a:buClr>
                <a:schemeClr val="tx1"/>
              </a:buClr>
              <a:buFont typeface="Wingdings" panose="05000000000000000000" pitchFamily="2" charset="2"/>
              <a:buChar char="§"/>
            </a:pPr>
            <a:endParaRPr lang="en-US" sz="5500" dirty="0" smtClean="0">
              <a:solidFill>
                <a:schemeClr val="tx1"/>
              </a:solidFill>
            </a:endParaRPr>
          </a:p>
          <a:p>
            <a:pPr marL="457200" algn="just"/>
            <a:endParaRPr lang="en-US" sz="3500" dirty="0" smtClean="0">
              <a:solidFill>
                <a:schemeClr val="tx1"/>
              </a:solidFill>
            </a:endParaRPr>
          </a:p>
          <a:p>
            <a:pPr marL="457200" algn="just"/>
            <a:endParaRPr lang="en-US" sz="35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1</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11/21/2018</a:t>
            </a:fld>
            <a:endParaRPr lang="en-US"/>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219200"/>
            <a:ext cx="2448377" cy="1833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295400"/>
            <a:ext cx="2409825" cy="1858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1777" y="3154004"/>
            <a:ext cx="259080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624029"/>
            <a:ext cx="313372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485901"/>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36245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9">
            <a:extLst>
              <a:ext uri="{28A0092B-C50C-407E-A947-70E740481C1C}">
                <a14:useLocalDpi xmlns:a14="http://schemas.microsoft.com/office/drawing/2010/main" val="0"/>
              </a:ext>
            </a:extLst>
          </a:blip>
          <a:srcRect t="16450" b="8549"/>
          <a:stretch/>
        </p:blipFill>
        <p:spPr bwMode="auto">
          <a:xfrm>
            <a:off x="2906712" y="4711700"/>
            <a:ext cx="2143125" cy="164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613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smtClean="0"/>
              <a:t>Theory of machines						</a:t>
            </a:r>
            <a:r>
              <a:rPr lang="en-US" sz="1800" i="1" dirty="0" err="1" smtClean="0"/>
              <a:t>Wessam</a:t>
            </a:r>
            <a:r>
              <a:rPr lang="en-US" sz="1800" i="1" dirty="0" smtClean="0"/>
              <a:t> Al </a:t>
            </a:r>
            <a:r>
              <a:rPr lang="en-US" sz="1800" i="1" dirty="0" err="1" smtClean="0"/>
              <a:t>Azzawi</a:t>
            </a:r>
            <a:endParaRPr lang="en-US" sz="1800" i="1" dirty="0"/>
          </a:p>
        </p:txBody>
      </p:sp>
      <p:sp>
        <p:nvSpPr>
          <p:cNvPr id="3" name="Subtitle 2"/>
          <p:cNvSpPr>
            <a:spLocks noGrp="1"/>
          </p:cNvSpPr>
          <p:nvPr>
            <p:ph type="subTitle" idx="1"/>
          </p:nvPr>
        </p:nvSpPr>
        <p:spPr>
          <a:xfrm>
            <a:off x="381000" y="762000"/>
            <a:ext cx="8305800" cy="5638800"/>
          </a:xfrm>
        </p:spPr>
        <p:txBody>
          <a:bodyPr>
            <a:normAutofit/>
          </a:bodyPr>
          <a:lstStyle/>
          <a:p>
            <a:pPr algn="l"/>
            <a:r>
              <a:rPr lang="en-US" sz="2400" i="1" dirty="0" smtClean="0">
                <a:solidFill>
                  <a:srgbClr val="FF0000"/>
                </a:solidFill>
              </a:rPr>
              <a:t>Lecture 2:</a:t>
            </a:r>
            <a:r>
              <a:rPr lang="en-US" sz="2400" dirty="0" smtClean="0">
                <a:solidFill>
                  <a:schemeClr val="tx1"/>
                </a:solidFill>
              </a:rPr>
              <a:t> Types of fibres  </a:t>
            </a:r>
          </a:p>
          <a:p>
            <a:pPr marL="457200" indent="-342900" algn="just">
              <a:buFont typeface="Arial" panose="020B0604020202020204" pitchFamily="34" charset="0"/>
              <a:buChar char="•"/>
            </a:pPr>
            <a:r>
              <a:rPr lang="en-US" sz="2200" i="1" dirty="0" smtClean="0">
                <a:solidFill>
                  <a:schemeClr val="tx2"/>
                </a:solidFill>
              </a:rPr>
              <a:t>Carbon fiber</a:t>
            </a:r>
            <a:endParaRPr lang="en-US" sz="2200" i="1" dirty="0">
              <a:solidFill>
                <a:schemeClr val="tx2"/>
              </a:solidFill>
            </a:endParaRPr>
          </a:p>
          <a:p>
            <a:pPr marL="114300" algn="just"/>
            <a:endParaRPr lang="en-US" sz="2000" dirty="0" smtClean="0">
              <a:solidFill>
                <a:schemeClr val="tx1"/>
              </a:solidFill>
            </a:endParaRPr>
          </a:p>
          <a:p>
            <a:pPr marL="114300" algn="just"/>
            <a:endParaRPr lang="en-US" sz="2000" dirty="0">
              <a:solidFill>
                <a:schemeClr val="tx1"/>
              </a:solidFill>
            </a:endParaRPr>
          </a:p>
          <a:p>
            <a:pPr marL="114300" algn="just"/>
            <a:endParaRPr lang="en-US" sz="2000" dirty="0" smtClean="0">
              <a:solidFill>
                <a:schemeClr val="tx1"/>
              </a:solidFill>
            </a:endParaRPr>
          </a:p>
          <a:p>
            <a:pPr marL="114300" algn="just"/>
            <a:endParaRPr lang="en-US" sz="2000" dirty="0">
              <a:solidFill>
                <a:schemeClr val="tx1"/>
              </a:solidFill>
            </a:endParaRPr>
          </a:p>
          <a:p>
            <a:pPr marL="114300" algn="just"/>
            <a:endParaRPr lang="en-US" sz="2000" dirty="0" smtClean="0">
              <a:solidFill>
                <a:schemeClr val="tx1"/>
              </a:solidFill>
            </a:endParaRPr>
          </a:p>
          <a:p>
            <a:pPr marL="114300" algn="just"/>
            <a:r>
              <a:rPr lang="en-US" sz="2000" dirty="0" smtClean="0">
                <a:solidFill>
                  <a:schemeClr val="tx1"/>
                </a:solidFill>
              </a:rPr>
              <a:t>The </a:t>
            </a:r>
            <a:r>
              <a:rPr lang="en-US" sz="2000" dirty="0">
                <a:solidFill>
                  <a:schemeClr val="tx1"/>
                </a:solidFill>
              </a:rPr>
              <a:t>disadvantages </a:t>
            </a:r>
            <a:r>
              <a:rPr lang="en-US" sz="2000" dirty="0" smtClean="0">
                <a:solidFill>
                  <a:schemeClr val="tx1"/>
                </a:solidFill>
              </a:rPr>
              <a:t>are:</a:t>
            </a:r>
          </a:p>
          <a:p>
            <a:pPr marL="571500" indent="-457200" algn="just">
              <a:buFont typeface="+mj-lt"/>
              <a:buAutoNum type="arabicPeriod"/>
            </a:pPr>
            <a:r>
              <a:rPr lang="en-US" sz="2000" dirty="0" smtClean="0">
                <a:solidFill>
                  <a:schemeClr val="tx1"/>
                </a:solidFill>
              </a:rPr>
              <a:t>low strain-to-failure</a:t>
            </a:r>
          </a:p>
          <a:p>
            <a:pPr marL="571500" indent="-457200" algn="just">
              <a:buFont typeface="+mj-lt"/>
              <a:buAutoNum type="arabicPeriod"/>
            </a:pPr>
            <a:r>
              <a:rPr lang="en-US" sz="2000" dirty="0" smtClean="0">
                <a:solidFill>
                  <a:schemeClr val="tx1"/>
                </a:solidFill>
              </a:rPr>
              <a:t>Low impact resistance</a:t>
            </a:r>
          </a:p>
          <a:p>
            <a:pPr marL="571500" indent="-457200" algn="just">
              <a:buFont typeface="+mj-lt"/>
              <a:buAutoNum type="arabicPeriod"/>
            </a:pPr>
            <a:r>
              <a:rPr lang="en-US" sz="2000" dirty="0" smtClean="0">
                <a:solidFill>
                  <a:schemeClr val="tx1"/>
                </a:solidFill>
              </a:rPr>
              <a:t>High </a:t>
            </a:r>
            <a:r>
              <a:rPr lang="en-US" sz="2000" dirty="0">
                <a:solidFill>
                  <a:schemeClr val="tx1"/>
                </a:solidFill>
              </a:rPr>
              <a:t>electrical conductivity, which may cause ‘‘shorting</a:t>
            </a:r>
            <a:r>
              <a:rPr lang="en-US" sz="2000" dirty="0" smtClean="0">
                <a:solidFill>
                  <a:schemeClr val="tx1"/>
                </a:solidFill>
              </a:rPr>
              <a:t>’’ in </a:t>
            </a:r>
            <a:r>
              <a:rPr lang="en-US" sz="2000" dirty="0">
                <a:solidFill>
                  <a:schemeClr val="tx1"/>
                </a:solidFill>
              </a:rPr>
              <a:t>unprotected electrical machinery. </a:t>
            </a:r>
            <a:endParaRPr lang="en-US" sz="2000" dirty="0" smtClean="0">
              <a:solidFill>
                <a:schemeClr val="tx1"/>
              </a:solidFill>
            </a:endParaRPr>
          </a:p>
          <a:p>
            <a:pPr marL="571500" indent="-457200" algn="just">
              <a:buFont typeface="+mj-lt"/>
              <a:buAutoNum type="arabicPeriod"/>
            </a:pPr>
            <a:r>
              <a:rPr lang="en-US" sz="2000" dirty="0" smtClean="0">
                <a:solidFill>
                  <a:schemeClr val="tx1"/>
                </a:solidFill>
              </a:rPr>
              <a:t>High cost, which </a:t>
            </a:r>
            <a:r>
              <a:rPr lang="en-US" sz="2000" dirty="0">
                <a:solidFill>
                  <a:schemeClr val="tx1"/>
                </a:solidFill>
              </a:rPr>
              <a:t>has </a:t>
            </a:r>
            <a:r>
              <a:rPr lang="en-US" sz="2000" dirty="0" smtClean="0">
                <a:solidFill>
                  <a:schemeClr val="tx1"/>
                </a:solidFill>
              </a:rPr>
              <a:t>excluded them from </a:t>
            </a:r>
            <a:r>
              <a:rPr lang="en-US" sz="2000" dirty="0">
                <a:solidFill>
                  <a:schemeClr val="tx1"/>
                </a:solidFill>
              </a:rPr>
              <a:t>widespread commercial applications</a:t>
            </a:r>
            <a:r>
              <a:rPr lang="en-US" sz="2000" dirty="0" smtClean="0">
                <a:solidFill>
                  <a:schemeClr val="tx1"/>
                </a:solidFill>
              </a:rPr>
              <a:t>.</a:t>
            </a:r>
          </a:p>
          <a:p>
            <a:pPr marL="457200" indent="-342900" algn="just">
              <a:buFont typeface="Arial" panose="020B0604020202020204" pitchFamily="34" charset="0"/>
              <a:buChar char="•"/>
            </a:pPr>
            <a:endParaRPr lang="en-US" sz="2200" i="1" dirty="0" smtClean="0">
              <a:solidFill>
                <a:schemeClr val="tx2"/>
              </a:solidFill>
            </a:endParaRPr>
          </a:p>
          <a:p>
            <a:pPr marL="457200" indent="-342900" algn="just">
              <a:buFont typeface="Arial" panose="020B0604020202020204" pitchFamily="34" charset="0"/>
              <a:buChar char="•"/>
            </a:pPr>
            <a:endParaRPr lang="en-US" sz="2200" i="1" dirty="0" smtClean="0">
              <a:solidFill>
                <a:schemeClr val="tx2"/>
              </a:solidFill>
            </a:endParaRPr>
          </a:p>
          <a:p>
            <a:pPr marL="1092200" indent="-406400" algn="just">
              <a:buFont typeface="+mj-lt"/>
              <a:buAutoNum type="arabicPeriod"/>
            </a:pPr>
            <a:endParaRPr lang="en-US" sz="35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10</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11/21/2018</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799" y="1447800"/>
            <a:ext cx="3537857"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2079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smtClean="0"/>
              <a:t>Theory of machines						</a:t>
            </a:r>
            <a:r>
              <a:rPr lang="en-US" sz="1800" i="1" dirty="0" err="1" smtClean="0"/>
              <a:t>Wessam</a:t>
            </a:r>
            <a:r>
              <a:rPr lang="en-US" sz="1800" i="1" dirty="0" smtClean="0"/>
              <a:t> Al </a:t>
            </a:r>
            <a:r>
              <a:rPr lang="en-US" sz="1800" i="1" dirty="0" err="1" smtClean="0"/>
              <a:t>Azzawi</a:t>
            </a:r>
            <a:endParaRPr lang="en-US" sz="1800" i="1" dirty="0"/>
          </a:p>
        </p:txBody>
      </p:sp>
      <p:sp>
        <p:nvSpPr>
          <p:cNvPr id="3" name="Subtitle 2"/>
          <p:cNvSpPr>
            <a:spLocks noGrp="1"/>
          </p:cNvSpPr>
          <p:nvPr>
            <p:ph type="subTitle" idx="1"/>
          </p:nvPr>
        </p:nvSpPr>
        <p:spPr>
          <a:xfrm>
            <a:off x="381000" y="762000"/>
            <a:ext cx="8305800" cy="5638800"/>
          </a:xfrm>
        </p:spPr>
        <p:txBody>
          <a:bodyPr>
            <a:normAutofit/>
          </a:bodyPr>
          <a:lstStyle/>
          <a:p>
            <a:pPr algn="l"/>
            <a:r>
              <a:rPr lang="en-US" sz="2400" i="1" dirty="0" smtClean="0">
                <a:solidFill>
                  <a:srgbClr val="FF0000"/>
                </a:solidFill>
              </a:rPr>
              <a:t>Lecture 2:</a:t>
            </a:r>
            <a:r>
              <a:rPr lang="en-US" sz="2400" dirty="0" smtClean="0">
                <a:solidFill>
                  <a:schemeClr val="tx1"/>
                </a:solidFill>
              </a:rPr>
              <a:t> Types of fibres  </a:t>
            </a:r>
          </a:p>
          <a:p>
            <a:pPr marL="457200" indent="-342900" algn="just">
              <a:buFont typeface="Arial" panose="020B0604020202020204" pitchFamily="34" charset="0"/>
              <a:buChar char="•"/>
            </a:pPr>
            <a:r>
              <a:rPr lang="en-US" sz="2200" i="1" dirty="0" smtClean="0">
                <a:solidFill>
                  <a:schemeClr val="tx2"/>
                </a:solidFill>
              </a:rPr>
              <a:t>Carbon fiber</a:t>
            </a:r>
            <a:endParaRPr lang="en-US" sz="2200" i="1" dirty="0">
              <a:solidFill>
                <a:schemeClr val="tx2"/>
              </a:solidFill>
            </a:endParaRPr>
          </a:p>
          <a:p>
            <a:pPr marL="114300" algn="just"/>
            <a:r>
              <a:rPr lang="en-US" sz="2000" dirty="0">
                <a:solidFill>
                  <a:schemeClr val="tx1"/>
                </a:solidFill>
              </a:rPr>
              <a:t>Structurally, carbon fibers contain amorphous carbon and graphitic carbon. Their high tensile modulus results from the graphitic form, in which carbon atoms are arranged in a crystallographic structure of parallel planes or layers. The carbon atoms in each plane are arranged at the corners of interconnecting regular hexagons. The distance between the planes is larger than that between the adjacent atoms in each plane. Strong covalent bonds exist between the carbon atoms in each plane, but the bond between the planes is due to van der Waals-type forces, which is much weaker. This results in highly anisotropic physical and mechanical properties for the carbon fiber.</a:t>
            </a:r>
          </a:p>
          <a:p>
            <a:pPr marL="114300" algn="just"/>
            <a:endParaRPr lang="en-US" sz="2000" dirty="0" smtClean="0">
              <a:solidFill>
                <a:schemeClr val="tx1"/>
              </a:solidFill>
            </a:endParaRPr>
          </a:p>
          <a:p>
            <a:pPr marL="114300" algn="just"/>
            <a:endParaRPr lang="en-US" sz="2000" dirty="0">
              <a:solidFill>
                <a:schemeClr val="tx1"/>
              </a:solidFill>
            </a:endParaRPr>
          </a:p>
          <a:p>
            <a:pPr marL="114300" algn="just"/>
            <a:endParaRPr lang="en-US" sz="2000" dirty="0" smtClean="0">
              <a:solidFill>
                <a:schemeClr val="tx1"/>
              </a:solidFill>
            </a:endParaRPr>
          </a:p>
          <a:p>
            <a:pPr marL="114300" algn="just"/>
            <a:endParaRPr lang="en-US" sz="2000" dirty="0">
              <a:solidFill>
                <a:schemeClr val="tx1"/>
              </a:solidFill>
            </a:endParaRPr>
          </a:p>
          <a:p>
            <a:pPr marL="114300" algn="just"/>
            <a:endParaRPr lang="en-US" sz="2000" dirty="0" smtClean="0">
              <a:solidFill>
                <a:schemeClr val="tx1"/>
              </a:solidFill>
            </a:endParaRPr>
          </a:p>
          <a:p>
            <a:pPr marL="457200" indent="-342900" algn="just">
              <a:buFont typeface="Arial" panose="020B0604020202020204" pitchFamily="34" charset="0"/>
              <a:buChar char="•"/>
            </a:pPr>
            <a:endParaRPr lang="en-US" sz="2200" i="1" dirty="0" smtClean="0">
              <a:solidFill>
                <a:schemeClr val="tx2"/>
              </a:solidFill>
            </a:endParaRPr>
          </a:p>
          <a:p>
            <a:pPr marL="457200" indent="-342900" algn="just">
              <a:buFont typeface="Arial" panose="020B0604020202020204" pitchFamily="34" charset="0"/>
              <a:buChar char="•"/>
            </a:pPr>
            <a:endParaRPr lang="en-US" sz="2200" i="1" dirty="0" smtClean="0">
              <a:solidFill>
                <a:schemeClr val="tx2"/>
              </a:solidFill>
            </a:endParaRPr>
          </a:p>
          <a:p>
            <a:pPr marL="1092200" indent="-406400" algn="just">
              <a:buFont typeface="+mj-lt"/>
              <a:buAutoNum type="arabicPeriod"/>
            </a:pPr>
            <a:endParaRPr lang="en-US" sz="35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11</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11/21/2018</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502682"/>
            <a:ext cx="3238500" cy="1881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7579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smtClean="0"/>
              <a:t>Theory of machines						</a:t>
            </a:r>
            <a:r>
              <a:rPr lang="en-US" sz="1800" i="1" dirty="0" err="1" smtClean="0"/>
              <a:t>Wessam</a:t>
            </a:r>
            <a:r>
              <a:rPr lang="en-US" sz="1800" i="1" dirty="0" smtClean="0"/>
              <a:t> Al </a:t>
            </a:r>
            <a:r>
              <a:rPr lang="en-US" sz="1800" i="1" dirty="0" err="1" smtClean="0"/>
              <a:t>Azzawi</a:t>
            </a:r>
            <a:endParaRPr lang="en-US" sz="1800" i="1" dirty="0"/>
          </a:p>
        </p:txBody>
      </p:sp>
      <p:sp>
        <p:nvSpPr>
          <p:cNvPr id="3" name="Subtitle 2"/>
          <p:cNvSpPr>
            <a:spLocks noGrp="1"/>
          </p:cNvSpPr>
          <p:nvPr>
            <p:ph type="subTitle" idx="1"/>
          </p:nvPr>
        </p:nvSpPr>
        <p:spPr>
          <a:xfrm>
            <a:off x="381000" y="762000"/>
            <a:ext cx="8305800" cy="5638800"/>
          </a:xfrm>
        </p:spPr>
        <p:txBody>
          <a:bodyPr>
            <a:normAutofit/>
          </a:bodyPr>
          <a:lstStyle/>
          <a:p>
            <a:pPr algn="l"/>
            <a:r>
              <a:rPr lang="en-US" sz="2400" i="1" dirty="0" smtClean="0">
                <a:solidFill>
                  <a:srgbClr val="FF0000"/>
                </a:solidFill>
              </a:rPr>
              <a:t>Lecture 2:</a:t>
            </a:r>
            <a:r>
              <a:rPr lang="en-US" sz="2400" dirty="0" smtClean="0">
                <a:solidFill>
                  <a:schemeClr val="tx1"/>
                </a:solidFill>
              </a:rPr>
              <a:t> Types of fibres  </a:t>
            </a:r>
          </a:p>
          <a:p>
            <a:pPr marL="457200" indent="-342900" algn="just">
              <a:buFont typeface="Arial" panose="020B0604020202020204" pitchFamily="34" charset="0"/>
              <a:buChar char="•"/>
            </a:pPr>
            <a:r>
              <a:rPr lang="en-US" sz="2200" i="1" dirty="0" smtClean="0">
                <a:solidFill>
                  <a:schemeClr val="tx2"/>
                </a:solidFill>
              </a:rPr>
              <a:t>Carbon fiber</a:t>
            </a:r>
            <a:endParaRPr lang="en-US" sz="2200" i="1" dirty="0">
              <a:solidFill>
                <a:schemeClr val="tx2"/>
              </a:solidFill>
            </a:endParaRPr>
          </a:p>
          <a:p>
            <a:pPr marL="114300" algn="just"/>
            <a:r>
              <a:rPr lang="en-US" sz="2000" dirty="0">
                <a:solidFill>
                  <a:schemeClr val="tx1"/>
                </a:solidFill>
              </a:rPr>
              <a:t>Carbon fibers are commercially available in three basic </a:t>
            </a:r>
            <a:r>
              <a:rPr lang="en-US" sz="2000" dirty="0" smtClean="0">
                <a:solidFill>
                  <a:schemeClr val="tx1"/>
                </a:solidFill>
              </a:rPr>
              <a:t>forms:</a:t>
            </a:r>
          </a:p>
          <a:p>
            <a:pPr marL="571500" indent="-279400" algn="just">
              <a:buFont typeface="+mj-lt"/>
              <a:buAutoNum type="arabicPeriod"/>
            </a:pPr>
            <a:r>
              <a:rPr lang="en-US" sz="2000" dirty="0" smtClean="0">
                <a:solidFill>
                  <a:schemeClr val="tx1"/>
                </a:solidFill>
              </a:rPr>
              <a:t>Long and </a:t>
            </a:r>
            <a:r>
              <a:rPr lang="en-US" sz="2000" dirty="0">
                <a:solidFill>
                  <a:schemeClr val="tx1"/>
                </a:solidFill>
              </a:rPr>
              <a:t>continuous </a:t>
            </a:r>
            <a:r>
              <a:rPr lang="en-US" sz="2000" dirty="0" smtClean="0">
                <a:solidFill>
                  <a:schemeClr val="tx1"/>
                </a:solidFill>
              </a:rPr>
              <a:t>tow</a:t>
            </a:r>
          </a:p>
          <a:p>
            <a:pPr marL="571500" indent="-279400" algn="just">
              <a:buFont typeface="+mj-lt"/>
              <a:buAutoNum type="arabicPeriod"/>
            </a:pPr>
            <a:r>
              <a:rPr lang="en-US" sz="2000" dirty="0" smtClean="0">
                <a:solidFill>
                  <a:schemeClr val="tx1"/>
                </a:solidFill>
              </a:rPr>
              <a:t>Chopped </a:t>
            </a:r>
            <a:r>
              <a:rPr lang="en-US" sz="2000" dirty="0">
                <a:solidFill>
                  <a:schemeClr val="tx1"/>
                </a:solidFill>
              </a:rPr>
              <a:t>(6–50 mm long</a:t>
            </a:r>
            <a:r>
              <a:rPr lang="en-US" sz="2000" dirty="0" smtClean="0">
                <a:solidFill>
                  <a:schemeClr val="tx1"/>
                </a:solidFill>
              </a:rPr>
              <a:t>)</a:t>
            </a:r>
          </a:p>
          <a:p>
            <a:pPr marL="571500" indent="-279400" algn="just">
              <a:buFont typeface="+mj-lt"/>
              <a:buAutoNum type="arabicPeriod"/>
            </a:pPr>
            <a:r>
              <a:rPr lang="en-US" sz="2000" dirty="0" smtClean="0">
                <a:solidFill>
                  <a:schemeClr val="tx1"/>
                </a:solidFill>
              </a:rPr>
              <a:t>Milled </a:t>
            </a:r>
            <a:r>
              <a:rPr lang="en-US" sz="2000" dirty="0">
                <a:solidFill>
                  <a:schemeClr val="tx1"/>
                </a:solidFill>
              </a:rPr>
              <a:t>(30–3000 </a:t>
            </a:r>
            <a:r>
              <a:rPr lang="en-US" sz="2000" dirty="0" smtClean="0">
                <a:solidFill>
                  <a:schemeClr val="tx1"/>
                </a:solidFill>
              </a:rPr>
              <a:t>mm long</a:t>
            </a:r>
            <a:r>
              <a:rPr lang="en-US" sz="2000" dirty="0">
                <a:solidFill>
                  <a:schemeClr val="tx1"/>
                </a:solidFill>
              </a:rPr>
              <a:t>). </a:t>
            </a:r>
            <a:endParaRPr lang="en-US" sz="2000" dirty="0" smtClean="0">
              <a:solidFill>
                <a:schemeClr val="tx1"/>
              </a:solidFill>
            </a:endParaRPr>
          </a:p>
          <a:p>
            <a:pPr marL="571500" indent="-279400" algn="just">
              <a:buFont typeface="+mj-lt"/>
              <a:buAutoNum type="arabicPeriod"/>
            </a:pPr>
            <a:endParaRPr lang="en-US" sz="2000" dirty="0" smtClean="0">
              <a:solidFill>
                <a:schemeClr val="tx1"/>
              </a:solidFill>
            </a:endParaRPr>
          </a:p>
          <a:p>
            <a:pPr marL="114300" algn="just"/>
            <a:r>
              <a:rPr lang="en-US" sz="2000" dirty="0" smtClean="0">
                <a:solidFill>
                  <a:schemeClr val="tx1"/>
                </a:solidFill>
              </a:rPr>
              <a:t>The </a:t>
            </a:r>
            <a:r>
              <a:rPr lang="en-US" sz="2000" dirty="0">
                <a:solidFill>
                  <a:schemeClr val="tx1"/>
                </a:solidFill>
              </a:rPr>
              <a:t>long and continuous </a:t>
            </a:r>
            <a:r>
              <a:rPr lang="en-US" sz="2000" dirty="0" smtClean="0">
                <a:solidFill>
                  <a:schemeClr val="tx1"/>
                </a:solidFill>
              </a:rPr>
              <a:t>tow </a:t>
            </a:r>
            <a:r>
              <a:rPr lang="en-US" sz="2000" dirty="0">
                <a:solidFill>
                  <a:schemeClr val="tx1"/>
                </a:solidFill>
              </a:rPr>
              <a:t>is used for high-performance applications</a:t>
            </a:r>
            <a:r>
              <a:rPr lang="en-US" sz="2000" dirty="0" smtClean="0">
                <a:solidFill>
                  <a:schemeClr val="tx1"/>
                </a:solidFill>
              </a:rPr>
              <a:t>. The </a:t>
            </a:r>
            <a:r>
              <a:rPr lang="en-US" sz="2000" dirty="0">
                <a:solidFill>
                  <a:schemeClr val="tx1"/>
                </a:solidFill>
              </a:rPr>
              <a:t>price of carbon fiber tow decreases with increasing filament count</a:t>
            </a:r>
            <a:r>
              <a:rPr lang="en-US" sz="2000" dirty="0" smtClean="0">
                <a:solidFill>
                  <a:schemeClr val="tx1"/>
                </a:solidFill>
              </a:rPr>
              <a:t>. Although </a:t>
            </a:r>
            <a:r>
              <a:rPr lang="en-US" sz="2000" dirty="0">
                <a:solidFill>
                  <a:schemeClr val="tx1"/>
                </a:solidFill>
              </a:rPr>
              <a:t>high filament counts are desirable for improving productivity </a:t>
            </a:r>
            <a:r>
              <a:rPr lang="en-US" sz="2000" dirty="0" smtClean="0">
                <a:solidFill>
                  <a:schemeClr val="tx1"/>
                </a:solidFill>
              </a:rPr>
              <a:t>in continuous </a:t>
            </a:r>
            <a:r>
              <a:rPr lang="en-US" sz="2000" dirty="0">
                <a:solidFill>
                  <a:schemeClr val="tx1"/>
                </a:solidFill>
              </a:rPr>
              <a:t>molding operations, such as filament winding and </a:t>
            </a:r>
            <a:r>
              <a:rPr lang="en-US" sz="2000" dirty="0" err="1">
                <a:solidFill>
                  <a:schemeClr val="tx1"/>
                </a:solidFill>
              </a:rPr>
              <a:t>pultrusion</a:t>
            </a:r>
            <a:r>
              <a:rPr lang="en-US" sz="2000" dirty="0">
                <a:solidFill>
                  <a:schemeClr val="tx1"/>
                </a:solidFill>
              </a:rPr>
              <a:t>, </a:t>
            </a:r>
            <a:r>
              <a:rPr lang="en-US" sz="2000" dirty="0" smtClean="0">
                <a:solidFill>
                  <a:schemeClr val="tx1"/>
                </a:solidFill>
              </a:rPr>
              <a:t>it becomes </a:t>
            </a:r>
            <a:r>
              <a:rPr lang="en-US" sz="2000" dirty="0">
                <a:solidFill>
                  <a:schemeClr val="tx1"/>
                </a:solidFill>
              </a:rPr>
              <a:t>increasingly difficult to wet them with the matrix. ‘‘Dry’’ filaments </a:t>
            </a:r>
            <a:r>
              <a:rPr lang="en-US" sz="2000" dirty="0" smtClean="0">
                <a:solidFill>
                  <a:schemeClr val="tx1"/>
                </a:solidFill>
              </a:rPr>
              <a:t>are not </a:t>
            </a:r>
            <a:r>
              <a:rPr lang="en-US" sz="2000" dirty="0">
                <a:solidFill>
                  <a:schemeClr val="tx1"/>
                </a:solidFill>
              </a:rPr>
              <a:t>conducive to good mechanical properties.</a:t>
            </a:r>
            <a:endParaRPr lang="en-US" sz="2000" dirty="0" smtClean="0">
              <a:solidFill>
                <a:schemeClr val="tx1"/>
              </a:solidFill>
            </a:endParaRPr>
          </a:p>
          <a:p>
            <a:pPr marL="114300" algn="just"/>
            <a:endParaRPr lang="en-US" sz="2000" dirty="0">
              <a:solidFill>
                <a:schemeClr val="tx1"/>
              </a:solidFill>
            </a:endParaRPr>
          </a:p>
          <a:p>
            <a:pPr marL="114300" algn="just"/>
            <a:endParaRPr lang="en-US" sz="2000" dirty="0" smtClean="0">
              <a:solidFill>
                <a:schemeClr val="tx1"/>
              </a:solidFill>
            </a:endParaRPr>
          </a:p>
          <a:p>
            <a:pPr marL="114300" algn="just"/>
            <a:endParaRPr lang="en-US" sz="2000" dirty="0">
              <a:solidFill>
                <a:schemeClr val="tx1"/>
              </a:solidFill>
            </a:endParaRPr>
          </a:p>
          <a:p>
            <a:pPr marL="114300" algn="just"/>
            <a:endParaRPr lang="en-US" sz="2000" dirty="0" smtClean="0">
              <a:solidFill>
                <a:schemeClr val="tx1"/>
              </a:solidFill>
            </a:endParaRPr>
          </a:p>
          <a:p>
            <a:pPr marL="457200" indent="-342900" algn="just">
              <a:buFont typeface="Arial" panose="020B0604020202020204" pitchFamily="34" charset="0"/>
              <a:buChar char="•"/>
            </a:pPr>
            <a:endParaRPr lang="en-US" sz="2200" i="1" dirty="0" smtClean="0">
              <a:solidFill>
                <a:schemeClr val="tx2"/>
              </a:solidFill>
            </a:endParaRPr>
          </a:p>
          <a:p>
            <a:pPr marL="457200" indent="-342900" algn="just">
              <a:buFont typeface="Arial" panose="020B0604020202020204" pitchFamily="34" charset="0"/>
              <a:buChar char="•"/>
            </a:pPr>
            <a:endParaRPr lang="en-US" sz="2200" i="1" dirty="0" smtClean="0">
              <a:solidFill>
                <a:schemeClr val="tx2"/>
              </a:solidFill>
            </a:endParaRPr>
          </a:p>
          <a:p>
            <a:pPr marL="1092200" indent="-406400" algn="just">
              <a:buFont typeface="+mj-lt"/>
              <a:buAutoNum type="arabicPeriod"/>
            </a:pPr>
            <a:endParaRPr lang="en-US" sz="35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12</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11/21/2018</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8476" y="1981200"/>
            <a:ext cx="33782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7219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smtClean="0"/>
              <a:t>Theory of machines						</a:t>
            </a:r>
            <a:r>
              <a:rPr lang="en-US" sz="1800" i="1" dirty="0" err="1" smtClean="0"/>
              <a:t>Wessam</a:t>
            </a:r>
            <a:r>
              <a:rPr lang="en-US" sz="1800" i="1" dirty="0" smtClean="0"/>
              <a:t> Al </a:t>
            </a:r>
            <a:r>
              <a:rPr lang="en-US" sz="1800" i="1" dirty="0" err="1" smtClean="0"/>
              <a:t>Azzawi</a:t>
            </a:r>
            <a:endParaRPr lang="en-US" sz="1800" i="1" dirty="0"/>
          </a:p>
        </p:txBody>
      </p:sp>
      <p:sp>
        <p:nvSpPr>
          <p:cNvPr id="3" name="Subtitle 2"/>
          <p:cNvSpPr>
            <a:spLocks noGrp="1"/>
          </p:cNvSpPr>
          <p:nvPr>
            <p:ph type="subTitle" idx="1"/>
          </p:nvPr>
        </p:nvSpPr>
        <p:spPr>
          <a:xfrm>
            <a:off x="381000" y="762000"/>
            <a:ext cx="8305800" cy="5638800"/>
          </a:xfrm>
        </p:spPr>
        <p:txBody>
          <a:bodyPr>
            <a:normAutofit/>
          </a:bodyPr>
          <a:lstStyle/>
          <a:p>
            <a:pPr algn="l"/>
            <a:r>
              <a:rPr lang="en-US" sz="2400" i="1" dirty="0" smtClean="0">
                <a:solidFill>
                  <a:srgbClr val="FF0000"/>
                </a:solidFill>
              </a:rPr>
              <a:t>Lecture 2:</a:t>
            </a:r>
            <a:r>
              <a:rPr lang="en-US" sz="2400" dirty="0" smtClean="0">
                <a:solidFill>
                  <a:schemeClr val="tx1"/>
                </a:solidFill>
              </a:rPr>
              <a:t> Types of fibres  </a:t>
            </a:r>
          </a:p>
          <a:p>
            <a:pPr marL="457200" indent="-342900" algn="just">
              <a:buFont typeface="Arial" panose="020B0604020202020204" pitchFamily="34" charset="0"/>
              <a:buChar char="•"/>
            </a:pPr>
            <a:r>
              <a:rPr lang="en-US" sz="2200" i="1" dirty="0" smtClean="0">
                <a:solidFill>
                  <a:schemeClr val="tx2"/>
                </a:solidFill>
              </a:rPr>
              <a:t>Carbon fiber</a:t>
            </a:r>
            <a:endParaRPr lang="en-US" sz="2200" i="1" dirty="0">
              <a:solidFill>
                <a:schemeClr val="tx2"/>
              </a:solidFill>
            </a:endParaRPr>
          </a:p>
          <a:p>
            <a:pPr marL="114300" algn="just"/>
            <a:endParaRPr lang="en-US" sz="2000" dirty="0">
              <a:solidFill>
                <a:schemeClr val="tx1"/>
              </a:solidFill>
            </a:endParaRPr>
          </a:p>
          <a:p>
            <a:pPr marL="114300" algn="just"/>
            <a:endParaRPr lang="en-US" sz="2000" dirty="0" smtClean="0">
              <a:solidFill>
                <a:schemeClr val="tx1"/>
              </a:solidFill>
            </a:endParaRPr>
          </a:p>
          <a:p>
            <a:pPr marL="114300" algn="just"/>
            <a:endParaRPr lang="en-US" sz="2000" dirty="0">
              <a:solidFill>
                <a:schemeClr val="tx1"/>
              </a:solidFill>
            </a:endParaRPr>
          </a:p>
          <a:p>
            <a:pPr marL="114300" algn="just"/>
            <a:endParaRPr lang="en-US" sz="2000" dirty="0" smtClean="0">
              <a:solidFill>
                <a:schemeClr val="tx1"/>
              </a:solidFill>
            </a:endParaRPr>
          </a:p>
          <a:p>
            <a:pPr marL="457200" indent="-342900" algn="just">
              <a:buFont typeface="Arial" panose="020B0604020202020204" pitchFamily="34" charset="0"/>
              <a:buChar char="•"/>
            </a:pPr>
            <a:endParaRPr lang="en-US" sz="2200" i="1" dirty="0" smtClean="0">
              <a:solidFill>
                <a:schemeClr val="tx2"/>
              </a:solidFill>
            </a:endParaRPr>
          </a:p>
          <a:p>
            <a:pPr marL="457200" indent="-342900" algn="just">
              <a:buFont typeface="Arial" panose="020B0604020202020204" pitchFamily="34" charset="0"/>
              <a:buChar char="•"/>
            </a:pPr>
            <a:endParaRPr lang="en-US" sz="2200" i="1" dirty="0" smtClean="0">
              <a:solidFill>
                <a:schemeClr val="tx2"/>
              </a:solidFill>
            </a:endParaRPr>
          </a:p>
          <a:p>
            <a:pPr marL="1092200" indent="-406400" algn="just">
              <a:buFont typeface="+mj-lt"/>
              <a:buAutoNum type="arabicPeriod"/>
            </a:pPr>
            <a:endParaRPr lang="en-US" sz="35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13</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11/21/2018</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905000"/>
            <a:ext cx="191452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905000"/>
            <a:ext cx="25908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2625" y="430053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4038600"/>
            <a:ext cx="3158736" cy="200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0144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smtClean="0"/>
              <a:t>Theory of machines						</a:t>
            </a:r>
            <a:r>
              <a:rPr lang="en-US" sz="1800" i="1" dirty="0" err="1" smtClean="0"/>
              <a:t>Wessam</a:t>
            </a:r>
            <a:r>
              <a:rPr lang="en-US" sz="1800" i="1" dirty="0" smtClean="0"/>
              <a:t> Al </a:t>
            </a:r>
            <a:r>
              <a:rPr lang="en-US" sz="1800" i="1" dirty="0" err="1" smtClean="0"/>
              <a:t>Azzawi</a:t>
            </a:r>
            <a:endParaRPr lang="en-US" sz="1800" i="1" dirty="0"/>
          </a:p>
        </p:txBody>
      </p:sp>
      <p:sp>
        <p:nvSpPr>
          <p:cNvPr id="3" name="Subtitle 2"/>
          <p:cNvSpPr>
            <a:spLocks noGrp="1"/>
          </p:cNvSpPr>
          <p:nvPr>
            <p:ph type="subTitle" idx="1"/>
          </p:nvPr>
        </p:nvSpPr>
        <p:spPr>
          <a:xfrm>
            <a:off x="381000" y="762000"/>
            <a:ext cx="8305800" cy="5638800"/>
          </a:xfrm>
        </p:spPr>
        <p:txBody>
          <a:bodyPr>
            <a:normAutofit fontScale="92500" lnSpcReduction="20000"/>
          </a:bodyPr>
          <a:lstStyle/>
          <a:p>
            <a:pPr algn="l"/>
            <a:r>
              <a:rPr lang="en-US" sz="2600" i="1" dirty="0" smtClean="0">
                <a:solidFill>
                  <a:srgbClr val="FF0000"/>
                </a:solidFill>
              </a:rPr>
              <a:t>Lecture 2:</a:t>
            </a:r>
            <a:r>
              <a:rPr lang="en-US" sz="2600" dirty="0" smtClean="0">
                <a:solidFill>
                  <a:schemeClr val="tx1"/>
                </a:solidFill>
              </a:rPr>
              <a:t> Types of fibres  </a:t>
            </a:r>
          </a:p>
          <a:p>
            <a:pPr marL="457200" indent="-342900" algn="just">
              <a:buFont typeface="Arial" panose="020B0604020202020204" pitchFamily="34" charset="0"/>
              <a:buChar char="•"/>
            </a:pPr>
            <a:r>
              <a:rPr lang="en-US" sz="2400" i="1" dirty="0" smtClean="0">
                <a:solidFill>
                  <a:schemeClr val="tx2"/>
                </a:solidFill>
              </a:rPr>
              <a:t>Aramid fibers</a:t>
            </a:r>
          </a:p>
          <a:p>
            <a:pPr marL="457200" indent="-342900" algn="just">
              <a:buFont typeface="Arial" panose="020B0604020202020204" pitchFamily="34" charset="0"/>
              <a:buChar char="•"/>
            </a:pPr>
            <a:endParaRPr lang="en-US" sz="2200" i="1" dirty="0">
              <a:solidFill>
                <a:schemeClr val="tx2"/>
              </a:solidFill>
            </a:endParaRPr>
          </a:p>
          <a:p>
            <a:pPr marL="457200" indent="-342900" algn="just">
              <a:buFont typeface="Arial" panose="020B0604020202020204" pitchFamily="34" charset="0"/>
              <a:buChar char="•"/>
            </a:pPr>
            <a:endParaRPr lang="en-US" sz="2200" i="1" dirty="0" smtClean="0">
              <a:solidFill>
                <a:schemeClr val="tx2"/>
              </a:solidFill>
            </a:endParaRPr>
          </a:p>
          <a:p>
            <a:pPr marL="457200" indent="-342900" algn="just">
              <a:buFont typeface="Arial" panose="020B0604020202020204" pitchFamily="34" charset="0"/>
              <a:buChar char="•"/>
            </a:pPr>
            <a:endParaRPr lang="en-US" sz="2200" i="1" dirty="0">
              <a:solidFill>
                <a:schemeClr val="tx2"/>
              </a:solidFill>
            </a:endParaRPr>
          </a:p>
          <a:p>
            <a:pPr marL="457200" indent="-342900" algn="just">
              <a:buFont typeface="Arial" panose="020B0604020202020204" pitchFamily="34" charset="0"/>
              <a:buChar char="•"/>
            </a:pPr>
            <a:endParaRPr lang="en-US" sz="2200" i="1" dirty="0" smtClean="0">
              <a:solidFill>
                <a:schemeClr val="tx2"/>
              </a:solidFill>
            </a:endParaRPr>
          </a:p>
          <a:p>
            <a:pPr marL="457200" indent="-342900" algn="just">
              <a:buFont typeface="Arial" panose="020B0604020202020204" pitchFamily="34" charset="0"/>
              <a:buChar char="•"/>
            </a:pPr>
            <a:endParaRPr lang="en-US" sz="2200" i="1" dirty="0">
              <a:solidFill>
                <a:schemeClr val="tx2"/>
              </a:solidFill>
            </a:endParaRPr>
          </a:p>
          <a:p>
            <a:pPr marL="457200" indent="-342900" algn="just">
              <a:buFont typeface="Arial" panose="020B0604020202020204" pitchFamily="34" charset="0"/>
              <a:buChar char="•"/>
            </a:pPr>
            <a:endParaRPr lang="en-US" sz="2200" i="1" dirty="0" smtClean="0">
              <a:solidFill>
                <a:schemeClr val="tx2"/>
              </a:solidFill>
            </a:endParaRPr>
          </a:p>
          <a:p>
            <a:pPr marL="114300" algn="just"/>
            <a:r>
              <a:rPr lang="en-US" sz="2200" dirty="0" smtClean="0">
                <a:solidFill>
                  <a:schemeClr val="tx1"/>
                </a:solidFill>
              </a:rPr>
              <a:t>Aramid </a:t>
            </a:r>
            <a:r>
              <a:rPr lang="en-US" sz="2200" dirty="0">
                <a:solidFill>
                  <a:schemeClr val="tx1"/>
                </a:solidFill>
              </a:rPr>
              <a:t>fibers are highly crystalline aromatic polyamide fibers that have </a:t>
            </a:r>
            <a:r>
              <a:rPr lang="en-US" sz="2200" dirty="0" smtClean="0">
                <a:solidFill>
                  <a:schemeClr val="tx1"/>
                </a:solidFill>
              </a:rPr>
              <a:t>the lowest </a:t>
            </a:r>
            <a:r>
              <a:rPr lang="en-US" sz="2200" dirty="0">
                <a:solidFill>
                  <a:schemeClr val="tx1"/>
                </a:solidFill>
              </a:rPr>
              <a:t>density and the highest tensile strength-to-weight ratio among the </a:t>
            </a:r>
            <a:r>
              <a:rPr lang="en-US" sz="2200" dirty="0" smtClean="0">
                <a:solidFill>
                  <a:schemeClr val="tx1"/>
                </a:solidFill>
              </a:rPr>
              <a:t>current reinforcing </a:t>
            </a:r>
            <a:r>
              <a:rPr lang="en-US" sz="2200" dirty="0">
                <a:solidFill>
                  <a:schemeClr val="tx1"/>
                </a:solidFill>
              </a:rPr>
              <a:t>fibers. Kevlar 49 is the trade name of one of the aramid </a:t>
            </a:r>
            <a:r>
              <a:rPr lang="en-US" sz="2200" dirty="0" smtClean="0">
                <a:solidFill>
                  <a:schemeClr val="tx1"/>
                </a:solidFill>
              </a:rPr>
              <a:t>fibers available </a:t>
            </a:r>
            <a:r>
              <a:rPr lang="en-US" sz="2200" dirty="0">
                <a:solidFill>
                  <a:schemeClr val="tx1"/>
                </a:solidFill>
              </a:rPr>
              <a:t>in the market. As a reinforcement, aramid fibers are used in </a:t>
            </a:r>
            <a:r>
              <a:rPr lang="en-US" sz="2200" dirty="0" smtClean="0">
                <a:solidFill>
                  <a:schemeClr val="tx1"/>
                </a:solidFill>
              </a:rPr>
              <a:t>many marine </a:t>
            </a:r>
            <a:r>
              <a:rPr lang="en-US" sz="2200" dirty="0">
                <a:solidFill>
                  <a:schemeClr val="tx1"/>
                </a:solidFill>
              </a:rPr>
              <a:t>and aerospace applications where lightweight, high tensile strength, </a:t>
            </a:r>
            <a:r>
              <a:rPr lang="en-US" sz="2200" dirty="0" smtClean="0">
                <a:solidFill>
                  <a:schemeClr val="tx1"/>
                </a:solidFill>
              </a:rPr>
              <a:t>and resistance </a:t>
            </a:r>
            <a:r>
              <a:rPr lang="en-US" sz="2200" dirty="0">
                <a:solidFill>
                  <a:schemeClr val="tx1"/>
                </a:solidFill>
              </a:rPr>
              <a:t>to impact damage (e.g., caused by accidentally dropping a hand tool</a:t>
            </a:r>
            <a:r>
              <a:rPr lang="en-US" sz="2200" dirty="0" smtClean="0">
                <a:solidFill>
                  <a:schemeClr val="tx1"/>
                </a:solidFill>
              </a:rPr>
              <a:t>) are </a:t>
            </a:r>
            <a:r>
              <a:rPr lang="en-US" sz="2200" dirty="0">
                <a:solidFill>
                  <a:schemeClr val="tx1"/>
                </a:solidFill>
              </a:rPr>
              <a:t>important. </a:t>
            </a:r>
            <a:endParaRPr lang="en-US" sz="2200" dirty="0" smtClean="0">
              <a:solidFill>
                <a:schemeClr val="tx1"/>
              </a:solidFill>
            </a:endParaRPr>
          </a:p>
          <a:p>
            <a:pPr marL="114300" algn="just"/>
            <a:r>
              <a:rPr lang="en-US" sz="2200" dirty="0" smtClean="0">
                <a:solidFill>
                  <a:schemeClr val="tx1"/>
                </a:solidFill>
              </a:rPr>
              <a:t>Like </a:t>
            </a:r>
            <a:r>
              <a:rPr lang="en-US" sz="2200" dirty="0">
                <a:solidFill>
                  <a:schemeClr val="tx1"/>
                </a:solidFill>
              </a:rPr>
              <a:t>carbon fibers, they also have a negative coefficient </a:t>
            </a:r>
            <a:r>
              <a:rPr lang="en-US" sz="2200" dirty="0" smtClean="0">
                <a:solidFill>
                  <a:schemeClr val="tx1"/>
                </a:solidFill>
              </a:rPr>
              <a:t>of thermal expansion, </a:t>
            </a:r>
            <a:r>
              <a:rPr lang="en-US" sz="2200" dirty="0">
                <a:solidFill>
                  <a:schemeClr val="tx1"/>
                </a:solidFill>
              </a:rPr>
              <a:t>which is used in </a:t>
            </a:r>
            <a:r>
              <a:rPr lang="en-US" sz="2200" dirty="0" smtClean="0">
                <a:solidFill>
                  <a:schemeClr val="tx1"/>
                </a:solidFill>
              </a:rPr>
              <a:t>designing low </a:t>
            </a:r>
            <a:r>
              <a:rPr lang="en-US" sz="2200" dirty="0">
                <a:solidFill>
                  <a:schemeClr val="tx1"/>
                </a:solidFill>
              </a:rPr>
              <a:t>thermal expansion composite panels. </a:t>
            </a:r>
            <a:endParaRPr lang="en-US" sz="2200" dirty="0" smtClean="0">
              <a:solidFill>
                <a:schemeClr val="tx1"/>
              </a:solidFill>
            </a:endParaRPr>
          </a:p>
          <a:p>
            <a:pPr marL="114300" algn="just"/>
            <a:r>
              <a:rPr lang="en-US" sz="2200" dirty="0" smtClean="0">
                <a:solidFill>
                  <a:schemeClr val="tx1"/>
                </a:solidFill>
              </a:rPr>
              <a:t>The </a:t>
            </a:r>
            <a:r>
              <a:rPr lang="en-US" sz="2200" dirty="0">
                <a:solidFill>
                  <a:schemeClr val="tx1"/>
                </a:solidFill>
              </a:rPr>
              <a:t>major disadvantages of </a:t>
            </a:r>
            <a:r>
              <a:rPr lang="en-US" sz="2200" dirty="0" smtClean="0">
                <a:solidFill>
                  <a:schemeClr val="tx1"/>
                </a:solidFill>
              </a:rPr>
              <a:t>aramid fiber-reinforced </a:t>
            </a:r>
            <a:r>
              <a:rPr lang="en-US" sz="2200" dirty="0">
                <a:solidFill>
                  <a:schemeClr val="tx1"/>
                </a:solidFill>
              </a:rPr>
              <a:t>composites are their low compressive strengths and difficulty </a:t>
            </a:r>
            <a:r>
              <a:rPr lang="en-US" sz="2200" dirty="0" smtClean="0">
                <a:solidFill>
                  <a:schemeClr val="tx1"/>
                </a:solidFill>
              </a:rPr>
              <a:t>in cutting </a:t>
            </a:r>
            <a:r>
              <a:rPr lang="en-US" sz="2200" dirty="0">
                <a:solidFill>
                  <a:schemeClr val="tx1"/>
                </a:solidFill>
              </a:rPr>
              <a:t>or machining.</a:t>
            </a:r>
          </a:p>
          <a:p>
            <a:pPr marL="457200" indent="-342900" algn="just">
              <a:buFont typeface="Arial" panose="020B0604020202020204" pitchFamily="34" charset="0"/>
              <a:buChar char="•"/>
            </a:pPr>
            <a:endParaRPr lang="en-US" sz="2200" i="1" dirty="0" smtClean="0">
              <a:solidFill>
                <a:schemeClr val="tx2"/>
              </a:solidFill>
            </a:endParaRPr>
          </a:p>
          <a:p>
            <a:pPr marL="457200" indent="-342900" algn="just">
              <a:buFont typeface="Arial" panose="020B0604020202020204" pitchFamily="34" charset="0"/>
              <a:buChar char="•"/>
            </a:pPr>
            <a:endParaRPr lang="en-US" sz="2000" dirty="0" smtClean="0">
              <a:solidFill>
                <a:schemeClr val="tx1"/>
              </a:solidFill>
            </a:endParaRPr>
          </a:p>
          <a:p>
            <a:pPr marL="114300" algn="just"/>
            <a:endParaRPr lang="en-US" sz="2000" dirty="0" smtClean="0">
              <a:solidFill>
                <a:schemeClr val="tx1"/>
              </a:solidFill>
            </a:endParaRPr>
          </a:p>
          <a:p>
            <a:pPr marL="114300" algn="just"/>
            <a:endParaRPr lang="en-US" sz="2000" dirty="0">
              <a:solidFill>
                <a:schemeClr val="tx1"/>
              </a:solidFill>
            </a:endParaRPr>
          </a:p>
          <a:p>
            <a:pPr marL="114300" algn="just"/>
            <a:endParaRPr lang="en-US" sz="2000" dirty="0" smtClean="0">
              <a:solidFill>
                <a:schemeClr val="tx1"/>
              </a:solidFill>
            </a:endParaRPr>
          </a:p>
          <a:p>
            <a:pPr marL="457200" indent="-342900" algn="just">
              <a:buFont typeface="Arial" panose="020B0604020202020204" pitchFamily="34" charset="0"/>
              <a:buChar char="•"/>
            </a:pPr>
            <a:endParaRPr lang="en-US" sz="2200" i="1" dirty="0" smtClean="0">
              <a:solidFill>
                <a:schemeClr val="tx2"/>
              </a:solidFill>
            </a:endParaRPr>
          </a:p>
          <a:p>
            <a:pPr marL="457200" indent="-342900" algn="just">
              <a:buFont typeface="Arial" panose="020B0604020202020204" pitchFamily="34" charset="0"/>
              <a:buChar char="•"/>
            </a:pPr>
            <a:endParaRPr lang="en-US" sz="2200" i="1" dirty="0" smtClean="0">
              <a:solidFill>
                <a:schemeClr val="tx2"/>
              </a:solidFill>
            </a:endParaRPr>
          </a:p>
          <a:p>
            <a:pPr marL="1092200" indent="-406400" algn="just">
              <a:buFont typeface="+mj-lt"/>
              <a:buAutoNum type="arabicPeriod"/>
            </a:pPr>
            <a:endParaRPr lang="en-US" sz="35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14</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11/21/2018</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1676400"/>
            <a:ext cx="2895600" cy="116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75" y="1676401"/>
            <a:ext cx="3552825" cy="116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822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smtClean="0"/>
              <a:t>Theory of machines						</a:t>
            </a:r>
            <a:r>
              <a:rPr lang="en-US" sz="1800" i="1" dirty="0" err="1" smtClean="0"/>
              <a:t>Wessam</a:t>
            </a:r>
            <a:r>
              <a:rPr lang="en-US" sz="1800" i="1" dirty="0" smtClean="0"/>
              <a:t> Al </a:t>
            </a:r>
            <a:r>
              <a:rPr lang="en-US" sz="1800" i="1" dirty="0" err="1" smtClean="0"/>
              <a:t>Azzawi</a:t>
            </a:r>
            <a:endParaRPr lang="en-US" sz="1800" i="1" dirty="0"/>
          </a:p>
        </p:txBody>
      </p:sp>
      <p:sp>
        <p:nvSpPr>
          <p:cNvPr id="3" name="Subtitle 2"/>
          <p:cNvSpPr>
            <a:spLocks noGrp="1"/>
          </p:cNvSpPr>
          <p:nvPr>
            <p:ph type="subTitle" idx="1"/>
          </p:nvPr>
        </p:nvSpPr>
        <p:spPr>
          <a:xfrm>
            <a:off x="381000" y="762000"/>
            <a:ext cx="6248400" cy="5638800"/>
          </a:xfrm>
        </p:spPr>
        <p:txBody>
          <a:bodyPr>
            <a:normAutofit/>
          </a:bodyPr>
          <a:lstStyle/>
          <a:p>
            <a:pPr algn="l"/>
            <a:r>
              <a:rPr lang="en-US" sz="2400" i="1" dirty="0" smtClean="0">
                <a:solidFill>
                  <a:srgbClr val="FF0000"/>
                </a:solidFill>
              </a:rPr>
              <a:t>Lecture 2:</a:t>
            </a:r>
            <a:r>
              <a:rPr lang="en-US" sz="2400" dirty="0" smtClean="0">
                <a:solidFill>
                  <a:schemeClr val="tx1"/>
                </a:solidFill>
              </a:rPr>
              <a:t> Types of fibres  </a:t>
            </a:r>
          </a:p>
          <a:p>
            <a:pPr marL="457200" indent="-342900" algn="just">
              <a:buFont typeface="Arial" panose="020B0604020202020204" pitchFamily="34" charset="0"/>
              <a:buChar char="•"/>
            </a:pPr>
            <a:r>
              <a:rPr lang="en-US" sz="2200" i="1" dirty="0" smtClean="0">
                <a:solidFill>
                  <a:schemeClr val="tx2"/>
                </a:solidFill>
              </a:rPr>
              <a:t>Aramid fibers</a:t>
            </a:r>
          </a:p>
          <a:p>
            <a:pPr marL="114300" algn="just"/>
            <a:endParaRPr lang="en-US" sz="2200" dirty="0">
              <a:solidFill>
                <a:schemeClr val="tx1"/>
              </a:solidFill>
            </a:endParaRPr>
          </a:p>
          <a:p>
            <a:pPr marL="749300" lvl="1" indent="-342900" algn="just">
              <a:buFont typeface="Wingdings" panose="05000000000000000000" pitchFamily="2" charset="2"/>
              <a:buChar char="§"/>
            </a:pPr>
            <a:r>
              <a:rPr lang="en-US" sz="2000" dirty="0" smtClean="0">
                <a:solidFill>
                  <a:schemeClr val="tx1"/>
                </a:solidFill>
              </a:rPr>
              <a:t>Kevlar </a:t>
            </a:r>
            <a:r>
              <a:rPr lang="en-US" sz="2000" dirty="0">
                <a:solidFill>
                  <a:schemeClr val="tx1"/>
                </a:solidFill>
              </a:rPr>
              <a:t>49 fibers do not melt or support combustion but will start </a:t>
            </a:r>
            <a:r>
              <a:rPr lang="en-US" sz="2000" dirty="0" smtClean="0">
                <a:solidFill>
                  <a:schemeClr val="tx1"/>
                </a:solidFill>
              </a:rPr>
              <a:t>to carbonize </a:t>
            </a:r>
            <a:r>
              <a:rPr lang="en-US" sz="2000" dirty="0">
                <a:solidFill>
                  <a:schemeClr val="tx1"/>
                </a:solidFill>
              </a:rPr>
              <a:t>at about 4278C. </a:t>
            </a:r>
            <a:endParaRPr lang="en-US" sz="2000" dirty="0" smtClean="0">
              <a:solidFill>
                <a:schemeClr val="tx1"/>
              </a:solidFill>
            </a:endParaRPr>
          </a:p>
          <a:p>
            <a:pPr marL="749300" lvl="1" indent="-342900" algn="just">
              <a:buFont typeface="Wingdings" panose="05000000000000000000" pitchFamily="2" charset="2"/>
              <a:buChar char="§"/>
            </a:pPr>
            <a:r>
              <a:rPr lang="en-US" sz="2000" dirty="0" smtClean="0">
                <a:solidFill>
                  <a:schemeClr val="tx1"/>
                </a:solidFill>
              </a:rPr>
              <a:t>The </a:t>
            </a:r>
            <a:r>
              <a:rPr lang="en-US" sz="2000" dirty="0">
                <a:solidFill>
                  <a:schemeClr val="tx1"/>
                </a:solidFill>
              </a:rPr>
              <a:t>maximum long-term use temperature </a:t>
            </a:r>
            <a:r>
              <a:rPr lang="en-US" sz="2000" dirty="0" smtClean="0">
                <a:solidFill>
                  <a:schemeClr val="tx1"/>
                </a:solidFill>
              </a:rPr>
              <a:t>recommended for </a:t>
            </a:r>
            <a:r>
              <a:rPr lang="en-US" sz="2000" dirty="0">
                <a:solidFill>
                  <a:schemeClr val="tx1"/>
                </a:solidFill>
              </a:rPr>
              <a:t>Kevlar 49 is 1608C. </a:t>
            </a:r>
            <a:endParaRPr lang="en-US" sz="2000" dirty="0" smtClean="0">
              <a:solidFill>
                <a:schemeClr val="tx1"/>
              </a:solidFill>
            </a:endParaRPr>
          </a:p>
          <a:p>
            <a:pPr marL="749300" lvl="1" indent="-342900" algn="just">
              <a:buFont typeface="Wingdings" panose="05000000000000000000" pitchFamily="2" charset="2"/>
              <a:buChar char="§"/>
            </a:pPr>
            <a:r>
              <a:rPr lang="en-US" sz="2000" dirty="0" smtClean="0">
                <a:solidFill>
                  <a:schemeClr val="tx1"/>
                </a:solidFill>
              </a:rPr>
              <a:t>They </a:t>
            </a:r>
            <a:r>
              <a:rPr lang="en-US" sz="2000" dirty="0">
                <a:solidFill>
                  <a:schemeClr val="tx1"/>
                </a:solidFill>
              </a:rPr>
              <a:t>have very low thermal conductivity, but </a:t>
            </a:r>
            <a:r>
              <a:rPr lang="en-US" sz="2000" dirty="0" smtClean="0">
                <a:solidFill>
                  <a:schemeClr val="tx1"/>
                </a:solidFill>
              </a:rPr>
              <a:t>a very </a:t>
            </a:r>
            <a:r>
              <a:rPr lang="en-US" sz="2000" dirty="0">
                <a:solidFill>
                  <a:schemeClr val="tx1"/>
                </a:solidFill>
              </a:rPr>
              <a:t>high vibration damping coefficient. </a:t>
            </a:r>
            <a:endParaRPr lang="en-US" sz="2000" dirty="0" smtClean="0">
              <a:solidFill>
                <a:schemeClr val="tx1"/>
              </a:solidFill>
            </a:endParaRPr>
          </a:p>
          <a:p>
            <a:pPr marL="749300" lvl="1" indent="-342900" algn="just">
              <a:buFont typeface="Wingdings" panose="05000000000000000000" pitchFamily="2" charset="2"/>
              <a:buChar char="§"/>
            </a:pPr>
            <a:r>
              <a:rPr lang="en-US" sz="2000" dirty="0" smtClean="0">
                <a:solidFill>
                  <a:schemeClr val="tx1"/>
                </a:solidFill>
              </a:rPr>
              <a:t>Except </a:t>
            </a:r>
            <a:r>
              <a:rPr lang="en-US" sz="2000" dirty="0">
                <a:solidFill>
                  <a:schemeClr val="tx1"/>
                </a:solidFill>
              </a:rPr>
              <a:t>for a few strong acids </a:t>
            </a:r>
            <a:r>
              <a:rPr lang="en-US" sz="2000" dirty="0" smtClean="0">
                <a:solidFill>
                  <a:schemeClr val="tx1"/>
                </a:solidFill>
              </a:rPr>
              <a:t>and alkalis</a:t>
            </a:r>
            <a:r>
              <a:rPr lang="en-US" sz="2000" dirty="0">
                <a:solidFill>
                  <a:schemeClr val="tx1"/>
                </a:solidFill>
              </a:rPr>
              <a:t>, their chemical resistance is good. </a:t>
            </a:r>
            <a:endParaRPr lang="en-US" sz="2000" dirty="0" smtClean="0">
              <a:solidFill>
                <a:schemeClr val="tx1"/>
              </a:solidFill>
            </a:endParaRPr>
          </a:p>
          <a:p>
            <a:pPr marL="749300" lvl="1" indent="-342900" algn="just">
              <a:buFont typeface="Wingdings" panose="05000000000000000000" pitchFamily="2" charset="2"/>
              <a:buChar char="§"/>
            </a:pPr>
            <a:r>
              <a:rPr lang="en-US" sz="2000" dirty="0" smtClean="0">
                <a:solidFill>
                  <a:schemeClr val="tx1"/>
                </a:solidFill>
              </a:rPr>
              <a:t>They are </a:t>
            </a:r>
            <a:r>
              <a:rPr lang="en-US" sz="2000" dirty="0">
                <a:solidFill>
                  <a:schemeClr val="tx1"/>
                </a:solidFill>
              </a:rPr>
              <a:t>quite sensitive </a:t>
            </a:r>
            <a:r>
              <a:rPr lang="en-US" sz="2000" dirty="0" smtClean="0">
                <a:solidFill>
                  <a:schemeClr val="tx1"/>
                </a:solidFill>
              </a:rPr>
              <a:t>to ultraviolet </a:t>
            </a:r>
            <a:r>
              <a:rPr lang="en-US" sz="2000" dirty="0">
                <a:solidFill>
                  <a:schemeClr val="tx1"/>
                </a:solidFill>
              </a:rPr>
              <a:t>lights. </a:t>
            </a:r>
            <a:endParaRPr lang="en-US" sz="2000" dirty="0" smtClean="0">
              <a:solidFill>
                <a:schemeClr val="tx1"/>
              </a:solidFill>
            </a:endParaRPr>
          </a:p>
          <a:p>
            <a:pPr marL="749300" lvl="1" algn="just"/>
            <a:r>
              <a:rPr lang="en-US" sz="2000" dirty="0" smtClean="0">
                <a:solidFill>
                  <a:schemeClr val="tx1"/>
                </a:solidFill>
              </a:rPr>
              <a:t>Prolonged </a:t>
            </a:r>
            <a:r>
              <a:rPr lang="en-US" sz="2000" dirty="0">
                <a:solidFill>
                  <a:schemeClr val="tx1"/>
                </a:solidFill>
              </a:rPr>
              <a:t>direct exposure to sunlight causes </a:t>
            </a:r>
            <a:r>
              <a:rPr lang="en-US" sz="2000" dirty="0" smtClean="0">
                <a:solidFill>
                  <a:schemeClr val="tx1"/>
                </a:solidFill>
              </a:rPr>
              <a:t>discoloration and </a:t>
            </a:r>
            <a:r>
              <a:rPr lang="en-US" sz="2000" dirty="0">
                <a:solidFill>
                  <a:schemeClr val="tx1"/>
                </a:solidFill>
              </a:rPr>
              <a:t>significant loss in tensile strength. </a:t>
            </a:r>
            <a:endParaRPr lang="en-US" sz="2000" i="1" dirty="0" smtClean="0">
              <a:solidFill>
                <a:schemeClr val="tx2"/>
              </a:solidFill>
            </a:endParaRPr>
          </a:p>
          <a:p>
            <a:pPr marL="457200" indent="-342900" algn="just">
              <a:buFont typeface="Arial" panose="020B0604020202020204" pitchFamily="34" charset="0"/>
              <a:buChar char="•"/>
            </a:pPr>
            <a:endParaRPr lang="en-US" sz="2200" i="1" dirty="0">
              <a:solidFill>
                <a:schemeClr val="tx2"/>
              </a:solidFill>
            </a:endParaRPr>
          </a:p>
          <a:p>
            <a:pPr marL="457200" indent="-342900" algn="just">
              <a:buFont typeface="Arial" panose="020B0604020202020204" pitchFamily="34" charset="0"/>
              <a:buChar char="•"/>
            </a:pPr>
            <a:endParaRPr lang="en-US" sz="2200" i="1" dirty="0" smtClean="0">
              <a:solidFill>
                <a:schemeClr val="tx2"/>
              </a:solidFill>
            </a:endParaRPr>
          </a:p>
          <a:p>
            <a:pPr marL="457200" indent="-342900" algn="just">
              <a:buFont typeface="Arial" panose="020B0604020202020204" pitchFamily="34" charset="0"/>
              <a:buChar char="•"/>
            </a:pPr>
            <a:endParaRPr lang="en-US" sz="2200" i="1" dirty="0">
              <a:solidFill>
                <a:schemeClr val="tx2"/>
              </a:solidFill>
            </a:endParaRPr>
          </a:p>
          <a:p>
            <a:pPr marL="457200" indent="-342900" algn="just">
              <a:buFont typeface="Arial" panose="020B0604020202020204" pitchFamily="34" charset="0"/>
              <a:buChar char="•"/>
            </a:pPr>
            <a:endParaRPr lang="en-US" sz="2200" i="1" dirty="0" smtClean="0">
              <a:solidFill>
                <a:schemeClr val="tx2"/>
              </a:solidFill>
            </a:endParaRPr>
          </a:p>
          <a:p>
            <a:pPr marL="457200" indent="-342900" algn="just">
              <a:buFont typeface="Arial" panose="020B0604020202020204" pitchFamily="34" charset="0"/>
              <a:buChar char="•"/>
            </a:pPr>
            <a:endParaRPr lang="en-US" sz="2200" i="1" dirty="0" smtClean="0">
              <a:solidFill>
                <a:schemeClr val="tx2"/>
              </a:solidFill>
            </a:endParaRPr>
          </a:p>
          <a:p>
            <a:pPr marL="457200" indent="-342900" algn="just">
              <a:buFont typeface="Arial" panose="020B0604020202020204" pitchFamily="34" charset="0"/>
              <a:buChar char="•"/>
            </a:pPr>
            <a:endParaRPr lang="en-US" sz="2000" dirty="0" smtClean="0">
              <a:solidFill>
                <a:schemeClr val="tx1"/>
              </a:solidFill>
            </a:endParaRPr>
          </a:p>
          <a:p>
            <a:pPr marL="114300" algn="just"/>
            <a:endParaRPr lang="en-US" sz="2000" dirty="0" smtClean="0">
              <a:solidFill>
                <a:schemeClr val="tx1"/>
              </a:solidFill>
            </a:endParaRPr>
          </a:p>
          <a:p>
            <a:pPr marL="114300" algn="just"/>
            <a:endParaRPr lang="en-US" sz="2000" dirty="0">
              <a:solidFill>
                <a:schemeClr val="tx1"/>
              </a:solidFill>
            </a:endParaRPr>
          </a:p>
          <a:p>
            <a:pPr marL="114300" algn="just"/>
            <a:endParaRPr lang="en-US" sz="2000" dirty="0" smtClean="0">
              <a:solidFill>
                <a:schemeClr val="tx1"/>
              </a:solidFill>
            </a:endParaRPr>
          </a:p>
          <a:p>
            <a:pPr marL="457200" indent="-342900" algn="just">
              <a:buFont typeface="Arial" panose="020B0604020202020204" pitchFamily="34" charset="0"/>
              <a:buChar char="•"/>
            </a:pPr>
            <a:endParaRPr lang="en-US" sz="2200" i="1" dirty="0" smtClean="0">
              <a:solidFill>
                <a:schemeClr val="tx2"/>
              </a:solidFill>
            </a:endParaRPr>
          </a:p>
          <a:p>
            <a:pPr marL="457200" indent="-342900" algn="just">
              <a:buFont typeface="Arial" panose="020B0604020202020204" pitchFamily="34" charset="0"/>
              <a:buChar char="•"/>
            </a:pPr>
            <a:endParaRPr lang="en-US" sz="2200" i="1" dirty="0" smtClean="0">
              <a:solidFill>
                <a:schemeClr val="tx2"/>
              </a:solidFill>
            </a:endParaRPr>
          </a:p>
          <a:p>
            <a:pPr marL="1092200" indent="-406400" algn="just">
              <a:buFont typeface="+mj-lt"/>
              <a:buAutoNum type="arabicPeriod"/>
            </a:pPr>
            <a:endParaRPr lang="en-US" sz="35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15</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11/21/2018</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082242"/>
            <a:ext cx="1982788" cy="231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6422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smtClean="0"/>
              <a:t>Theory of machines						</a:t>
            </a:r>
            <a:r>
              <a:rPr lang="en-US" sz="1800" i="1" dirty="0" err="1" smtClean="0"/>
              <a:t>Wessam</a:t>
            </a:r>
            <a:r>
              <a:rPr lang="en-US" sz="1800" i="1" dirty="0" smtClean="0"/>
              <a:t> Al </a:t>
            </a:r>
            <a:r>
              <a:rPr lang="en-US" sz="1800" i="1" dirty="0" err="1" smtClean="0"/>
              <a:t>Azzawi</a:t>
            </a:r>
            <a:endParaRPr lang="en-US" sz="1800" i="1" dirty="0"/>
          </a:p>
        </p:txBody>
      </p:sp>
      <p:sp>
        <p:nvSpPr>
          <p:cNvPr id="3" name="Subtitle 2"/>
          <p:cNvSpPr>
            <a:spLocks noGrp="1"/>
          </p:cNvSpPr>
          <p:nvPr>
            <p:ph type="subTitle" idx="1"/>
          </p:nvPr>
        </p:nvSpPr>
        <p:spPr>
          <a:xfrm>
            <a:off x="381000" y="762000"/>
            <a:ext cx="6248400" cy="5638800"/>
          </a:xfrm>
        </p:spPr>
        <p:txBody>
          <a:bodyPr>
            <a:normAutofit/>
          </a:bodyPr>
          <a:lstStyle/>
          <a:p>
            <a:pPr algn="l"/>
            <a:r>
              <a:rPr lang="en-US" sz="2400" i="1" dirty="0" smtClean="0">
                <a:solidFill>
                  <a:srgbClr val="FF0000"/>
                </a:solidFill>
              </a:rPr>
              <a:t>Lecture 2:</a:t>
            </a:r>
            <a:r>
              <a:rPr lang="en-US" sz="2400" dirty="0" smtClean="0">
                <a:solidFill>
                  <a:schemeClr val="tx1"/>
                </a:solidFill>
              </a:rPr>
              <a:t> Types of fibres  </a:t>
            </a:r>
          </a:p>
          <a:p>
            <a:pPr marL="457200" indent="-342900" algn="just">
              <a:buFont typeface="Arial" panose="020B0604020202020204" pitchFamily="34" charset="0"/>
              <a:buChar char="•"/>
            </a:pPr>
            <a:r>
              <a:rPr lang="en-US" sz="2200" i="1" dirty="0" smtClean="0">
                <a:solidFill>
                  <a:schemeClr val="tx2"/>
                </a:solidFill>
              </a:rPr>
              <a:t>Aramid fibers</a:t>
            </a:r>
          </a:p>
          <a:p>
            <a:pPr marL="114300" algn="just"/>
            <a:endParaRPr lang="en-US" sz="2200" dirty="0">
              <a:solidFill>
                <a:schemeClr val="tx1"/>
              </a:solidFill>
            </a:endParaRPr>
          </a:p>
          <a:p>
            <a:pPr marL="406400" lvl="1" algn="just"/>
            <a:r>
              <a:rPr lang="en-US" sz="2000" dirty="0">
                <a:solidFill>
                  <a:schemeClr val="tx1"/>
                </a:solidFill>
              </a:rPr>
              <a:t>A second-generation Kevlar fiber is Kevlar 149, which has the </a:t>
            </a:r>
            <a:r>
              <a:rPr lang="en-US" sz="2000" dirty="0" smtClean="0">
                <a:solidFill>
                  <a:schemeClr val="tx1"/>
                </a:solidFill>
              </a:rPr>
              <a:t>highest tensile </a:t>
            </a:r>
            <a:r>
              <a:rPr lang="en-US" sz="2000" dirty="0">
                <a:solidFill>
                  <a:schemeClr val="tx1"/>
                </a:solidFill>
              </a:rPr>
              <a:t>modulus of all commercially available aramid fibers. </a:t>
            </a:r>
            <a:endParaRPr lang="en-US" sz="2000" dirty="0" smtClean="0">
              <a:solidFill>
                <a:schemeClr val="tx1"/>
              </a:solidFill>
            </a:endParaRPr>
          </a:p>
          <a:p>
            <a:pPr marL="749300" lvl="1" indent="-342900" algn="just">
              <a:buFont typeface="Wingdings" panose="05000000000000000000" pitchFamily="2" charset="2"/>
              <a:buChar char="§"/>
            </a:pPr>
            <a:r>
              <a:rPr lang="en-US" sz="2000" dirty="0" smtClean="0">
                <a:solidFill>
                  <a:schemeClr val="tx1"/>
                </a:solidFill>
              </a:rPr>
              <a:t>The </a:t>
            </a:r>
            <a:r>
              <a:rPr lang="en-US" sz="2000" dirty="0">
                <a:solidFill>
                  <a:schemeClr val="tx1"/>
                </a:solidFill>
              </a:rPr>
              <a:t>tensile </a:t>
            </a:r>
            <a:r>
              <a:rPr lang="en-US" sz="2000" dirty="0" smtClean="0">
                <a:solidFill>
                  <a:schemeClr val="tx1"/>
                </a:solidFill>
              </a:rPr>
              <a:t>modulus of </a:t>
            </a:r>
            <a:r>
              <a:rPr lang="en-US" sz="2000" dirty="0">
                <a:solidFill>
                  <a:schemeClr val="tx1"/>
                </a:solidFill>
              </a:rPr>
              <a:t>Kevlar 149 is 40% higher than that of Kevlar </a:t>
            </a:r>
            <a:r>
              <a:rPr lang="en-US" sz="2000" dirty="0" smtClean="0">
                <a:solidFill>
                  <a:schemeClr val="tx1"/>
                </a:solidFill>
              </a:rPr>
              <a:t>49</a:t>
            </a:r>
          </a:p>
          <a:p>
            <a:pPr marL="749300" lvl="1" indent="-342900" algn="just">
              <a:buFont typeface="Wingdings" panose="05000000000000000000" pitchFamily="2" charset="2"/>
              <a:buChar char="§"/>
            </a:pPr>
            <a:r>
              <a:rPr lang="en-US" sz="2000" dirty="0" smtClean="0">
                <a:solidFill>
                  <a:schemeClr val="tx1"/>
                </a:solidFill>
              </a:rPr>
              <a:t>The strain-to-failure is </a:t>
            </a:r>
            <a:r>
              <a:rPr lang="en-US" sz="2000" dirty="0">
                <a:solidFill>
                  <a:schemeClr val="tx1"/>
                </a:solidFill>
              </a:rPr>
              <a:t>lower. </a:t>
            </a:r>
            <a:endParaRPr lang="en-US" sz="2000" dirty="0" smtClean="0">
              <a:solidFill>
                <a:schemeClr val="tx1"/>
              </a:solidFill>
            </a:endParaRPr>
          </a:p>
          <a:p>
            <a:pPr marL="749300" lvl="1" indent="-342900" algn="just">
              <a:buFont typeface="Wingdings" panose="05000000000000000000" pitchFamily="2" charset="2"/>
              <a:buChar char="§"/>
            </a:pPr>
            <a:r>
              <a:rPr lang="en-US" sz="2000" dirty="0" smtClean="0">
                <a:solidFill>
                  <a:schemeClr val="tx1"/>
                </a:solidFill>
              </a:rPr>
              <a:t>Kevlar </a:t>
            </a:r>
            <a:r>
              <a:rPr lang="en-US" sz="2000" dirty="0">
                <a:solidFill>
                  <a:schemeClr val="tx1"/>
                </a:solidFill>
              </a:rPr>
              <a:t>149 </a:t>
            </a:r>
            <a:r>
              <a:rPr lang="en-US" sz="2000" dirty="0" smtClean="0">
                <a:solidFill>
                  <a:schemeClr val="tx1"/>
                </a:solidFill>
              </a:rPr>
              <a:t>has </a:t>
            </a:r>
            <a:r>
              <a:rPr lang="en-US" sz="2000" dirty="0">
                <a:solidFill>
                  <a:schemeClr val="tx1"/>
                </a:solidFill>
              </a:rPr>
              <a:t>a lower creep rate than Kevlar 49</a:t>
            </a:r>
            <a:endParaRPr lang="en-US" sz="2200" i="1" dirty="0">
              <a:solidFill>
                <a:schemeClr val="tx2"/>
              </a:solidFill>
            </a:endParaRPr>
          </a:p>
          <a:p>
            <a:pPr marL="457200" indent="-342900" algn="just">
              <a:buFont typeface="Arial" panose="020B0604020202020204" pitchFamily="34" charset="0"/>
              <a:buChar char="•"/>
            </a:pPr>
            <a:endParaRPr lang="en-US" sz="2200" i="1" dirty="0" smtClean="0">
              <a:solidFill>
                <a:schemeClr val="tx2"/>
              </a:solidFill>
            </a:endParaRPr>
          </a:p>
          <a:p>
            <a:pPr marL="457200" indent="-342900" algn="just">
              <a:buFont typeface="Arial" panose="020B0604020202020204" pitchFamily="34" charset="0"/>
              <a:buChar char="•"/>
            </a:pPr>
            <a:endParaRPr lang="en-US" sz="2200" i="1" dirty="0">
              <a:solidFill>
                <a:schemeClr val="tx2"/>
              </a:solidFill>
            </a:endParaRPr>
          </a:p>
          <a:p>
            <a:pPr marL="457200" indent="-342900" algn="just">
              <a:buFont typeface="Arial" panose="020B0604020202020204" pitchFamily="34" charset="0"/>
              <a:buChar char="•"/>
            </a:pPr>
            <a:endParaRPr lang="en-US" sz="2200" i="1" dirty="0" smtClean="0">
              <a:solidFill>
                <a:schemeClr val="tx2"/>
              </a:solidFill>
            </a:endParaRPr>
          </a:p>
          <a:p>
            <a:pPr marL="457200" indent="-342900" algn="just">
              <a:buFont typeface="Arial" panose="020B0604020202020204" pitchFamily="34" charset="0"/>
              <a:buChar char="•"/>
            </a:pPr>
            <a:endParaRPr lang="en-US" sz="2200" i="1" dirty="0" smtClean="0">
              <a:solidFill>
                <a:schemeClr val="tx2"/>
              </a:solidFill>
            </a:endParaRPr>
          </a:p>
          <a:p>
            <a:pPr marL="457200" indent="-342900" algn="just">
              <a:buFont typeface="Arial" panose="020B0604020202020204" pitchFamily="34" charset="0"/>
              <a:buChar char="•"/>
            </a:pPr>
            <a:endParaRPr lang="en-US" sz="2000" dirty="0" smtClean="0">
              <a:solidFill>
                <a:schemeClr val="tx1"/>
              </a:solidFill>
            </a:endParaRPr>
          </a:p>
          <a:p>
            <a:pPr marL="114300" algn="just"/>
            <a:endParaRPr lang="en-US" sz="2000" dirty="0" smtClean="0">
              <a:solidFill>
                <a:schemeClr val="tx1"/>
              </a:solidFill>
            </a:endParaRPr>
          </a:p>
          <a:p>
            <a:pPr marL="114300" algn="just"/>
            <a:endParaRPr lang="en-US" sz="2000" dirty="0">
              <a:solidFill>
                <a:schemeClr val="tx1"/>
              </a:solidFill>
            </a:endParaRPr>
          </a:p>
          <a:p>
            <a:pPr marL="114300" algn="just"/>
            <a:endParaRPr lang="en-US" sz="2000" dirty="0" smtClean="0">
              <a:solidFill>
                <a:schemeClr val="tx1"/>
              </a:solidFill>
            </a:endParaRPr>
          </a:p>
          <a:p>
            <a:pPr marL="457200" indent="-342900" algn="just">
              <a:buFont typeface="Arial" panose="020B0604020202020204" pitchFamily="34" charset="0"/>
              <a:buChar char="•"/>
            </a:pPr>
            <a:endParaRPr lang="en-US" sz="2200" i="1" dirty="0" smtClean="0">
              <a:solidFill>
                <a:schemeClr val="tx2"/>
              </a:solidFill>
            </a:endParaRPr>
          </a:p>
          <a:p>
            <a:pPr marL="457200" indent="-342900" algn="just">
              <a:buFont typeface="Arial" panose="020B0604020202020204" pitchFamily="34" charset="0"/>
              <a:buChar char="•"/>
            </a:pPr>
            <a:endParaRPr lang="en-US" sz="2200" i="1" dirty="0" smtClean="0">
              <a:solidFill>
                <a:schemeClr val="tx2"/>
              </a:solidFill>
            </a:endParaRPr>
          </a:p>
          <a:p>
            <a:pPr marL="1092200" indent="-406400" algn="just">
              <a:buFont typeface="+mj-lt"/>
              <a:buAutoNum type="arabicPeriod"/>
            </a:pPr>
            <a:endParaRPr lang="en-US" sz="35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16</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11/21/2018</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202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smtClean="0"/>
              <a:t>Theory of machines						</a:t>
            </a:r>
            <a:r>
              <a:rPr lang="en-US" sz="1800" i="1" dirty="0" err="1" smtClean="0"/>
              <a:t>Wessam</a:t>
            </a:r>
            <a:r>
              <a:rPr lang="en-US" sz="1800" i="1" dirty="0" smtClean="0"/>
              <a:t> Al </a:t>
            </a:r>
            <a:r>
              <a:rPr lang="en-US" sz="1800" i="1" dirty="0" err="1" smtClean="0"/>
              <a:t>Azzawi</a:t>
            </a:r>
            <a:endParaRPr lang="en-US" sz="1800" i="1" dirty="0"/>
          </a:p>
        </p:txBody>
      </p:sp>
      <p:sp>
        <p:nvSpPr>
          <p:cNvPr id="3" name="Subtitle 2"/>
          <p:cNvSpPr>
            <a:spLocks noGrp="1"/>
          </p:cNvSpPr>
          <p:nvPr>
            <p:ph type="subTitle" idx="1"/>
          </p:nvPr>
        </p:nvSpPr>
        <p:spPr>
          <a:xfrm>
            <a:off x="381000" y="762000"/>
            <a:ext cx="8305800" cy="5638800"/>
          </a:xfrm>
        </p:spPr>
        <p:txBody>
          <a:bodyPr>
            <a:normAutofit lnSpcReduction="10000"/>
          </a:bodyPr>
          <a:lstStyle/>
          <a:p>
            <a:pPr algn="l"/>
            <a:r>
              <a:rPr lang="en-US" sz="2400" i="1" dirty="0" smtClean="0">
                <a:solidFill>
                  <a:srgbClr val="FF0000"/>
                </a:solidFill>
              </a:rPr>
              <a:t>Lecture 2:</a:t>
            </a:r>
            <a:r>
              <a:rPr lang="en-US" sz="2400" dirty="0" smtClean="0">
                <a:solidFill>
                  <a:schemeClr val="tx1"/>
                </a:solidFill>
              </a:rPr>
              <a:t> Types of fibres  </a:t>
            </a:r>
          </a:p>
          <a:p>
            <a:pPr marL="457200" indent="-342900" algn="just">
              <a:buFont typeface="Arial" panose="020B0604020202020204" pitchFamily="34" charset="0"/>
              <a:buChar char="•"/>
            </a:pPr>
            <a:r>
              <a:rPr lang="en-US" sz="2200" i="1" dirty="0" smtClean="0">
                <a:solidFill>
                  <a:schemeClr val="tx2"/>
                </a:solidFill>
              </a:rPr>
              <a:t>Natural fibers</a:t>
            </a:r>
          </a:p>
          <a:p>
            <a:pPr marL="457200" indent="-342900" algn="just">
              <a:buFont typeface="Arial" panose="020B0604020202020204" pitchFamily="34" charset="0"/>
              <a:buChar char="•"/>
            </a:pPr>
            <a:endParaRPr lang="en-US" sz="2200" i="1" dirty="0" smtClean="0">
              <a:solidFill>
                <a:schemeClr val="tx2"/>
              </a:solidFill>
            </a:endParaRPr>
          </a:p>
          <a:p>
            <a:pPr marL="457200" indent="-342900" algn="just">
              <a:buFont typeface="Arial" panose="020B0604020202020204" pitchFamily="34" charset="0"/>
              <a:buChar char="•"/>
            </a:pPr>
            <a:endParaRPr lang="en-US" sz="2200" i="1" dirty="0">
              <a:solidFill>
                <a:schemeClr val="tx2"/>
              </a:solidFill>
            </a:endParaRPr>
          </a:p>
          <a:p>
            <a:pPr marL="457200" indent="-342900" algn="just">
              <a:buFont typeface="Arial" panose="020B0604020202020204" pitchFamily="34" charset="0"/>
              <a:buChar char="•"/>
            </a:pPr>
            <a:endParaRPr lang="en-US" sz="2200" i="1" dirty="0" smtClean="0">
              <a:solidFill>
                <a:schemeClr val="tx2"/>
              </a:solidFill>
            </a:endParaRPr>
          </a:p>
          <a:p>
            <a:pPr marL="457200" indent="-342900" algn="just">
              <a:buFont typeface="Arial" panose="020B0604020202020204" pitchFamily="34" charset="0"/>
              <a:buChar char="•"/>
            </a:pPr>
            <a:endParaRPr lang="en-US" sz="2200" i="1" dirty="0" smtClean="0">
              <a:solidFill>
                <a:schemeClr val="tx2"/>
              </a:solidFill>
            </a:endParaRPr>
          </a:p>
          <a:p>
            <a:pPr marL="114300" algn="just"/>
            <a:r>
              <a:rPr lang="en-US" sz="2000" dirty="0">
                <a:solidFill>
                  <a:schemeClr val="tx1"/>
                </a:solidFill>
              </a:rPr>
              <a:t>Examples of natural fibers are jute, flax, hemp, </a:t>
            </a:r>
            <a:r>
              <a:rPr lang="en-US" sz="2000" dirty="0" err="1">
                <a:solidFill>
                  <a:schemeClr val="tx1"/>
                </a:solidFill>
              </a:rPr>
              <a:t>remi</a:t>
            </a:r>
            <a:r>
              <a:rPr lang="en-US" sz="2000" dirty="0">
                <a:solidFill>
                  <a:schemeClr val="tx1"/>
                </a:solidFill>
              </a:rPr>
              <a:t>, sisal, coconut fiber (coir</a:t>
            </a:r>
            <a:r>
              <a:rPr lang="en-US" sz="2000" dirty="0" smtClean="0">
                <a:solidFill>
                  <a:schemeClr val="tx1"/>
                </a:solidFill>
              </a:rPr>
              <a:t>), and </a:t>
            </a:r>
            <a:r>
              <a:rPr lang="en-US" sz="2000" dirty="0">
                <a:solidFill>
                  <a:schemeClr val="tx1"/>
                </a:solidFill>
              </a:rPr>
              <a:t>banana </a:t>
            </a:r>
            <a:r>
              <a:rPr lang="en-US" sz="2000" dirty="0" smtClean="0">
                <a:solidFill>
                  <a:schemeClr val="tx1"/>
                </a:solidFill>
              </a:rPr>
              <a:t>fiber. </a:t>
            </a:r>
            <a:r>
              <a:rPr lang="en-US" sz="2000" dirty="0">
                <a:solidFill>
                  <a:schemeClr val="tx1"/>
                </a:solidFill>
              </a:rPr>
              <a:t>All these fibers are grown as agricultural plants </a:t>
            </a:r>
            <a:r>
              <a:rPr lang="en-US" sz="2000" dirty="0" smtClean="0">
                <a:solidFill>
                  <a:schemeClr val="tx1"/>
                </a:solidFill>
              </a:rPr>
              <a:t>in various </a:t>
            </a:r>
            <a:r>
              <a:rPr lang="en-US" sz="2000" dirty="0">
                <a:solidFill>
                  <a:schemeClr val="tx1"/>
                </a:solidFill>
              </a:rPr>
              <a:t>parts of the world and are commonly used for making ropes, </a:t>
            </a:r>
            <a:r>
              <a:rPr lang="en-US" sz="2000" dirty="0" smtClean="0">
                <a:solidFill>
                  <a:schemeClr val="tx1"/>
                </a:solidFill>
              </a:rPr>
              <a:t>carpet backing</a:t>
            </a:r>
            <a:r>
              <a:rPr lang="en-US" sz="2000" dirty="0">
                <a:solidFill>
                  <a:schemeClr val="tx1"/>
                </a:solidFill>
              </a:rPr>
              <a:t>, bags, and so on. </a:t>
            </a:r>
            <a:endParaRPr lang="en-US" sz="2000" dirty="0" smtClean="0">
              <a:solidFill>
                <a:schemeClr val="tx1"/>
              </a:solidFill>
            </a:endParaRPr>
          </a:p>
          <a:p>
            <a:pPr marL="114300" algn="just"/>
            <a:r>
              <a:rPr lang="en-US" sz="2000" dirty="0" smtClean="0">
                <a:solidFill>
                  <a:schemeClr val="tx1"/>
                </a:solidFill>
              </a:rPr>
              <a:t>The </a:t>
            </a:r>
            <a:r>
              <a:rPr lang="en-US" sz="2000" dirty="0">
                <a:solidFill>
                  <a:schemeClr val="tx1"/>
                </a:solidFill>
              </a:rPr>
              <a:t>components of natural fibers are </a:t>
            </a:r>
            <a:r>
              <a:rPr lang="en-US" sz="2000" dirty="0" smtClean="0">
                <a:solidFill>
                  <a:schemeClr val="tx1"/>
                </a:solidFill>
              </a:rPr>
              <a:t>cellulose </a:t>
            </a:r>
            <a:r>
              <a:rPr lang="en-US" sz="2000" dirty="0" err="1" smtClean="0">
                <a:solidFill>
                  <a:schemeClr val="tx1"/>
                </a:solidFill>
              </a:rPr>
              <a:t>microfibrils</a:t>
            </a:r>
            <a:r>
              <a:rPr lang="en-US" sz="2000" dirty="0" smtClean="0">
                <a:solidFill>
                  <a:schemeClr val="tx1"/>
                </a:solidFill>
              </a:rPr>
              <a:t> </a:t>
            </a:r>
            <a:r>
              <a:rPr lang="en-US" sz="2000" dirty="0">
                <a:solidFill>
                  <a:schemeClr val="tx1"/>
                </a:solidFill>
              </a:rPr>
              <a:t>dispersed in an amorphous matrix of lignin and </a:t>
            </a:r>
            <a:r>
              <a:rPr lang="en-US" sz="2000" dirty="0" smtClean="0">
                <a:solidFill>
                  <a:schemeClr val="tx1"/>
                </a:solidFill>
              </a:rPr>
              <a:t>hemicellulose. Depending </a:t>
            </a:r>
            <a:r>
              <a:rPr lang="en-US" sz="2000" dirty="0">
                <a:solidFill>
                  <a:schemeClr val="tx1"/>
                </a:solidFill>
              </a:rPr>
              <a:t>on the type of the natural fiber, </a:t>
            </a:r>
            <a:r>
              <a:rPr lang="en-US" sz="2000" dirty="0" smtClean="0">
                <a:solidFill>
                  <a:schemeClr val="tx1"/>
                </a:solidFill>
              </a:rPr>
              <a:t>the:</a:t>
            </a:r>
          </a:p>
          <a:p>
            <a:pPr marL="800100" indent="-457200" algn="just">
              <a:buFont typeface="+mj-lt"/>
              <a:buAutoNum type="arabicPeriod"/>
            </a:pPr>
            <a:r>
              <a:rPr lang="en-US" sz="2000" dirty="0" smtClean="0">
                <a:solidFill>
                  <a:schemeClr val="tx1"/>
                </a:solidFill>
              </a:rPr>
              <a:t>Cellulose content </a:t>
            </a:r>
            <a:r>
              <a:rPr lang="en-US" sz="2000" dirty="0">
                <a:solidFill>
                  <a:schemeClr val="tx1"/>
                </a:solidFill>
              </a:rPr>
              <a:t>is in the </a:t>
            </a:r>
            <a:r>
              <a:rPr lang="en-US" sz="2000" dirty="0" smtClean="0">
                <a:solidFill>
                  <a:schemeClr val="tx1"/>
                </a:solidFill>
              </a:rPr>
              <a:t>range of </a:t>
            </a:r>
            <a:r>
              <a:rPr lang="en-US" sz="2000" dirty="0">
                <a:solidFill>
                  <a:schemeClr val="tx1"/>
                </a:solidFill>
              </a:rPr>
              <a:t>60–80 </a:t>
            </a:r>
            <a:r>
              <a:rPr lang="en-US" sz="2000" dirty="0" err="1">
                <a:solidFill>
                  <a:schemeClr val="tx1"/>
                </a:solidFill>
              </a:rPr>
              <a:t>wt</a:t>
            </a:r>
            <a:r>
              <a:rPr lang="en-US" sz="2000" dirty="0">
                <a:solidFill>
                  <a:schemeClr val="tx1"/>
                </a:solidFill>
              </a:rPr>
              <a:t>% </a:t>
            </a:r>
            <a:endParaRPr lang="en-US" sz="2000" dirty="0" smtClean="0">
              <a:solidFill>
                <a:schemeClr val="tx1"/>
              </a:solidFill>
            </a:endParaRPr>
          </a:p>
          <a:p>
            <a:pPr marL="800100" indent="-457200" algn="just">
              <a:buFont typeface="+mj-lt"/>
              <a:buAutoNum type="arabicPeriod"/>
            </a:pPr>
            <a:r>
              <a:rPr lang="en-US" sz="2000" dirty="0" smtClean="0">
                <a:solidFill>
                  <a:schemeClr val="tx1"/>
                </a:solidFill>
              </a:rPr>
              <a:t>Lignin </a:t>
            </a:r>
            <a:r>
              <a:rPr lang="en-US" sz="2000" dirty="0">
                <a:solidFill>
                  <a:schemeClr val="tx1"/>
                </a:solidFill>
              </a:rPr>
              <a:t>content is in the range of 5–20 </a:t>
            </a:r>
            <a:r>
              <a:rPr lang="en-US" sz="2000" dirty="0" err="1">
                <a:solidFill>
                  <a:schemeClr val="tx1"/>
                </a:solidFill>
              </a:rPr>
              <a:t>wt</a:t>
            </a:r>
            <a:r>
              <a:rPr lang="en-US" sz="2000" dirty="0" smtClean="0">
                <a:solidFill>
                  <a:schemeClr val="tx1"/>
                </a:solidFill>
              </a:rPr>
              <a:t>%</a:t>
            </a:r>
          </a:p>
          <a:p>
            <a:pPr marL="800100" indent="-457200" algn="just">
              <a:buFont typeface="+mj-lt"/>
              <a:buAutoNum type="arabicPeriod"/>
            </a:pPr>
            <a:r>
              <a:rPr lang="en-US" sz="2000" dirty="0" smtClean="0">
                <a:solidFill>
                  <a:schemeClr val="tx1"/>
                </a:solidFill>
              </a:rPr>
              <a:t>The moisture </a:t>
            </a:r>
            <a:r>
              <a:rPr lang="en-US" sz="2000" dirty="0">
                <a:solidFill>
                  <a:schemeClr val="tx1"/>
                </a:solidFill>
              </a:rPr>
              <a:t>content </a:t>
            </a:r>
            <a:r>
              <a:rPr lang="en-US" sz="2000" dirty="0" smtClean="0">
                <a:solidFill>
                  <a:schemeClr val="tx1"/>
                </a:solidFill>
              </a:rPr>
              <a:t>can </a:t>
            </a:r>
            <a:r>
              <a:rPr lang="en-US" sz="2000" dirty="0">
                <a:solidFill>
                  <a:schemeClr val="tx1"/>
                </a:solidFill>
              </a:rPr>
              <a:t>be up to 20 </a:t>
            </a:r>
            <a:r>
              <a:rPr lang="en-US" sz="2000" dirty="0" err="1">
                <a:solidFill>
                  <a:schemeClr val="tx1"/>
                </a:solidFill>
              </a:rPr>
              <a:t>wt</a:t>
            </a:r>
            <a:r>
              <a:rPr lang="en-US" sz="2000" dirty="0">
                <a:solidFill>
                  <a:schemeClr val="tx1"/>
                </a:solidFill>
              </a:rPr>
              <a:t>%. </a:t>
            </a:r>
            <a:endParaRPr lang="en-US" sz="2000" dirty="0" smtClean="0">
              <a:solidFill>
                <a:schemeClr val="tx1"/>
              </a:solidFill>
            </a:endParaRPr>
          </a:p>
          <a:p>
            <a:pPr marL="114300" algn="just"/>
            <a:endParaRPr lang="en-US" sz="2000" dirty="0" smtClean="0">
              <a:solidFill>
                <a:schemeClr val="tx1"/>
              </a:solidFill>
            </a:endParaRPr>
          </a:p>
          <a:p>
            <a:pPr marL="114300" algn="just"/>
            <a:endParaRPr lang="en-US" sz="2000" dirty="0">
              <a:solidFill>
                <a:schemeClr val="tx1"/>
              </a:solidFill>
            </a:endParaRPr>
          </a:p>
          <a:p>
            <a:pPr marL="114300" algn="just"/>
            <a:endParaRPr lang="en-US" sz="2000" dirty="0" smtClean="0">
              <a:solidFill>
                <a:schemeClr val="tx1"/>
              </a:solidFill>
            </a:endParaRPr>
          </a:p>
          <a:p>
            <a:pPr marL="457200" indent="-342900" algn="just">
              <a:buFont typeface="Arial" panose="020B0604020202020204" pitchFamily="34" charset="0"/>
              <a:buChar char="•"/>
            </a:pPr>
            <a:endParaRPr lang="en-US" sz="2200" i="1" dirty="0" smtClean="0">
              <a:solidFill>
                <a:schemeClr val="tx2"/>
              </a:solidFill>
            </a:endParaRPr>
          </a:p>
          <a:p>
            <a:pPr marL="457200" indent="-342900" algn="just">
              <a:buFont typeface="Arial" panose="020B0604020202020204" pitchFamily="34" charset="0"/>
              <a:buChar char="•"/>
            </a:pPr>
            <a:endParaRPr lang="en-US" sz="2200" i="1" dirty="0" smtClean="0">
              <a:solidFill>
                <a:schemeClr val="tx2"/>
              </a:solidFill>
            </a:endParaRPr>
          </a:p>
          <a:p>
            <a:pPr marL="1092200" indent="-406400" algn="just">
              <a:buFont typeface="+mj-lt"/>
              <a:buAutoNum type="arabicPeriod"/>
            </a:pPr>
            <a:endParaRPr lang="en-US" sz="35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17</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11/21/2018</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87" y="1295400"/>
            <a:ext cx="279082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9825" y="1295400"/>
            <a:ext cx="258127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6947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smtClean="0"/>
              <a:t>Theory of machines						</a:t>
            </a:r>
            <a:r>
              <a:rPr lang="en-US" sz="1800" i="1" dirty="0" err="1" smtClean="0"/>
              <a:t>Wessam</a:t>
            </a:r>
            <a:r>
              <a:rPr lang="en-US" sz="1800" i="1" dirty="0" smtClean="0"/>
              <a:t> Al </a:t>
            </a:r>
            <a:r>
              <a:rPr lang="en-US" sz="1800" i="1" dirty="0" err="1" smtClean="0"/>
              <a:t>Azzawi</a:t>
            </a:r>
            <a:endParaRPr lang="en-US" sz="1800" i="1" dirty="0"/>
          </a:p>
        </p:txBody>
      </p:sp>
      <p:sp>
        <p:nvSpPr>
          <p:cNvPr id="3" name="Subtitle 2"/>
          <p:cNvSpPr>
            <a:spLocks noGrp="1"/>
          </p:cNvSpPr>
          <p:nvPr>
            <p:ph type="subTitle" idx="1"/>
          </p:nvPr>
        </p:nvSpPr>
        <p:spPr>
          <a:xfrm>
            <a:off x="381000" y="762000"/>
            <a:ext cx="8305800" cy="5638800"/>
          </a:xfrm>
        </p:spPr>
        <p:txBody>
          <a:bodyPr>
            <a:normAutofit/>
          </a:bodyPr>
          <a:lstStyle/>
          <a:p>
            <a:pPr algn="l"/>
            <a:r>
              <a:rPr lang="en-US" sz="2400" i="1" dirty="0" smtClean="0">
                <a:solidFill>
                  <a:srgbClr val="FF0000"/>
                </a:solidFill>
              </a:rPr>
              <a:t>Lecture 2:</a:t>
            </a:r>
            <a:r>
              <a:rPr lang="en-US" sz="2400" dirty="0" smtClean="0">
                <a:solidFill>
                  <a:schemeClr val="tx1"/>
                </a:solidFill>
              </a:rPr>
              <a:t> Types of fibres  </a:t>
            </a:r>
          </a:p>
          <a:p>
            <a:pPr marL="457200" indent="-342900" algn="just">
              <a:buFont typeface="Arial" panose="020B0604020202020204" pitchFamily="34" charset="0"/>
              <a:buChar char="•"/>
            </a:pPr>
            <a:r>
              <a:rPr lang="en-US" sz="2200" i="1" dirty="0" smtClean="0">
                <a:solidFill>
                  <a:schemeClr val="tx2"/>
                </a:solidFill>
              </a:rPr>
              <a:t>Natural fibers</a:t>
            </a:r>
          </a:p>
          <a:p>
            <a:pPr marL="457200" indent="-342900" algn="just">
              <a:buFont typeface="Arial" panose="020B0604020202020204" pitchFamily="34" charset="0"/>
              <a:buChar char="•"/>
            </a:pPr>
            <a:endParaRPr lang="en-US" sz="2200" i="1" dirty="0" smtClean="0">
              <a:solidFill>
                <a:schemeClr val="tx2"/>
              </a:solidFill>
            </a:endParaRPr>
          </a:p>
          <a:p>
            <a:pPr marL="342900" algn="just"/>
            <a:r>
              <a:rPr lang="en-US" sz="2000" dirty="0" smtClean="0">
                <a:solidFill>
                  <a:schemeClr val="tx1"/>
                </a:solidFill>
              </a:rPr>
              <a:t>The </a:t>
            </a:r>
            <a:r>
              <a:rPr lang="en-US" sz="2000" dirty="0">
                <a:solidFill>
                  <a:schemeClr val="tx1"/>
                </a:solidFill>
              </a:rPr>
              <a:t>properties </a:t>
            </a:r>
            <a:r>
              <a:rPr lang="en-US" sz="2000" dirty="0" smtClean="0">
                <a:solidFill>
                  <a:schemeClr val="tx1"/>
                </a:solidFill>
              </a:rPr>
              <a:t>of some </a:t>
            </a:r>
            <a:r>
              <a:rPr lang="en-US" sz="2000" dirty="0">
                <a:solidFill>
                  <a:schemeClr val="tx1"/>
                </a:solidFill>
              </a:rPr>
              <a:t>of the natural fibers in use are given in Table</a:t>
            </a:r>
            <a:endParaRPr lang="en-US" sz="2000" dirty="0" smtClean="0">
              <a:solidFill>
                <a:schemeClr val="tx1"/>
              </a:solidFill>
            </a:endParaRPr>
          </a:p>
          <a:p>
            <a:pPr marL="114300" algn="just"/>
            <a:endParaRPr lang="en-US" sz="2000" dirty="0" smtClean="0">
              <a:solidFill>
                <a:schemeClr val="tx1"/>
              </a:solidFill>
            </a:endParaRPr>
          </a:p>
          <a:p>
            <a:pPr marL="114300" algn="just"/>
            <a:endParaRPr lang="en-US" sz="2000" dirty="0">
              <a:solidFill>
                <a:schemeClr val="tx1"/>
              </a:solidFill>
            </a:endParaRPr>
          </a:p>
          <a:p>
            <a:pPr marL="114300" algn="just"/>
            <a:endParaRPr lang="en-US" sz="2000" dirty="0" smtClean="0">
              <a:solidFill>
                <a:schemeClr val="tx1"/>
              </a:solidFill>
            </a:endParaRPr>
          </a:p>
          <a:p>
            <a:pPr marL="457200" indent="-342900" algn="just">
              <a:buFont typeface="Arial" panose="020B0604020202020204" pitchFamily="34" charset="0"/>
              <a:buChar char="•"/>
            </a:pPr>
            <a:endParaRPr lang="en-US" sz="2200" i="1" dirty="0" smtClean="0">
              <a:solidFill>
                <a:schemeClr val="tx2"/>
              </a:solidFill>
            </a:endParaRPr>
          </a:p>
          <a:p>
            <a:pPr marL="457200" indent="-342900" algn="just">
              <a:buFont typeface="Arial" panose="020B0604020202020204" pitchFamily="34" charset="0"/>
              <a:buChar char="•"/>
            </a:pPr>
            <a:endParaRPr lang="en-US" sz="2200" i="1" dirty="0" smtClean="0">
              <a:solidFill>
                <a:schemeClr val="tx2"/>
              </a:solidFill>
            </a:endParaRPr>
          </a:p>
          <a:p>
            <a:pPr marL="1092200" indent="-406400" algn="just">
              <a:buFont typeface="+mj-lt"/>
              <a:buAutoNum type="arabicPeriod"/>
            </a:pPr>
            <a:endParaRPr lang="en-US" sz="35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18</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11/21/2018</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88" y="2362200"/>
            <a:ext cx="751522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7619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smtClean="0"/>
              <a:t>Theory of machines						</a:t>
            </a:r>
            <a:r>
              <a:rPr lang="en-US" sz="1800" i="1" dirty="0" err="1" smtClean="0"/>
              <a:t>Wessam</a:t>
            </a:r>
            <a:r>
              <a:rPr lang="en-US" sz="1800" i="1" dirty="0" smtClean="0"/>
              <a:t> Al </a:t>
            </a:r>
            <a:r>
              <a:rPr lang="en-US" sz="1800" i="1" dirty="0" err="1" smtClean="0"/>
              <a:t>Azzawi</a:t>
            </a:r>
            <a:endParaRPr lang="en-US" sz="1800" i="1" dirty="0"/>
          </a:p>
        </p:txBody>
      </p:sp>
      <p:sp>
        <p:nvSpPr>
          <p:cNvPr id="3" name="Subtitle 2"/>
          <p:cNvSpPr>
            <a:spLocks noGrp="1"/>
          </p:cNvSpPr>
          <p:nvPr>
            <p:ph type="subTitle" idx="1"/>
          </p:nvPr>
        </p:nvSpPr>
        <p:spPr>
          <a:xfrm>
            <a:off x="381000" y="762000"/>
            <a:ext cx="8305800" cy="5638800"/>
          </a:xfrm>
        </p:spPr>
        <p:txBody>
          <a:bodyPr>
            <a:normAutofit lnSpcReduction="10000"/>
          </a:bodyPr>
          <a:lstStyle/>
          <a:p>
            <a:pPr algn="l"/>
            <a:r>
              <a:rPr lang="en-US" sz="2400" i="1" dirty="0" smtClean="0">
                <a:solidFill>
                  <a:srgbClr val="FF0000"/>
                </a:solidFill>
              </a:rPr>
              <a:t>Lecture 2:</a:t>
            </a:r>
            <a:r>
              <a:rPr lang="en-US" sz="2400" dirty="0" smtClean="0">
                <a:solidFill>
                  <a:schemeClr val="tx1"/>
                </a:solidFill>
              </a:rPr>
              <a:t> Types of fibres  </a:t>
            </a:r>
          </a:p>
          <a:p>
            <a:pPr marL="457200" indent="-342900" algn="just">
              <a:buFont typeface="Arial" panose="020B0604020202020204" pitchFamily="34" charset="0"/>
              <a:buChar char="•"/>
            </a:pPr>
            <a:r>
              <a:rPr lang="en-US" sz="2200" i="1" dirty="0" smtClean="0">
                <a:solidFill>
                  <a:schemeClr val="tx2"/>
                </a:solidFill>
              </a:rPr>
              <a:t>Natural fibers</a:t>
            </a:r>
          </a:p>
          <a:p>
            <a:pPr marL="114300" algn="just"/>
            <a:r>
              <a:rPr lang="en-US" sz="2000" dirty="0">
                <a:solidFill>
                  <a:schemeClr val="tx1"/>
                </a:solidFill>
              </a:rPr>
              <a:t>Recently, natural fiber-reinforced polymers have created interest in the</a:t>
            </a:r>
          </a:p>
          <a:p>
            <a:pPr marL="114300" algn="just"/>
            <a:r>
              <a:rPr lang="en-US" sz="2000" dirty="0">
                <a:solidFill>
                  <a:schemeClr val="tx1"/>
                </a:solidFill>
              </a:rPr>
              <a:t>automotive industry for the following </a:t>
            </a:r>
            <a:r>
              <a:rPr lang="en-US" sz="2000" dirty="0" smtClean="0">
                <a:solidFill>
                  <a:schemeClr val="tx1"/>
                </a:solidFill>
              </a:rPr>
              <a:t>reasons:</a:t>
            </a:r>
          </a:p>
          <a:p>
            <a:pPr marL="635000" indent="-342900" algn="just">
              <a:buFont typeface="+mj-lt"/>
              <a:buAutoNum type="arabicPeriod"/>
            </a:pPr>
            <a:r>
              <a:rPr lang="en-US" sz="2000" dirty="0">
                <a:solidFill>
                  <a:schemeClr val="tx1"/>
                </a:solidFill>
              </a:rPr>
              <a:t>They are environment-friendly, meaning that they are biodegradable</a:t>
            </a:r>
            <a:r>
              <a:rPr lang="en-US" sz="2000" dirty="0" smtClean="0">
                <a:solidFill>
                  <a:schemeClr val="tx1"/>
                </a:solidFill>
              </a:rPr>
              <a:t>, and </a:t>
            </a:r>
            <a:r>
              <a:rPr lang="en-US" sz="2000" dirty="0">
                <a:solidFill>
                  <a:schemeClr val="tx1"/>
                </a:solidFill>
              </a:rPr>
              <a:t>unlike glass and carbon fibers, the energy consumption to </a:t>
            </a:r>
            <a:r>
              <a:rPr lang="en-US" sz="2000" dirty="0" smtClean="0">
                <a:solidFill>
                  <a:schemeClr val="tx1"/>
                </a:solidFill>
              </a:rPr>
              <a:t>produce them </a:t>
            </a:r>
            <a:r>
              <a:rPr lang="en-US" sz="2000" dirty="0">
                <a:solidFill>
                  <a:schemeClr val="tx1"/>
                </a:solidFill>
              </a:rPr>
              <a:t>is very small</a:t>
            </a:r>
            <a:r>
              <a:rPr lang="en-US" sz="2000" dirty="0" smtClean="0">
                <a:solidFill>
                  <a:schemeClr val="tx1"/>
                </a:solidFill>
              </a:rPr>
              <a:t>.</a:t>
            </a:r>
          </a:p>
          <a:p>
            <a:pPr marL="635000" indent="-342900" algn="just">
              <a:buFont typeface="+mj-lt"/>
              <a:buAutoNum type="arabicPeriod"/>
            </a:pPr>
            <a:r>
              <a:rPr lang="en-US" sz="2000" dirty="0">
                <a:solidFill>
                  <a:schemeClr val="tx1"/>
                </a:solidFill>
              </a:rPr>
              <a:t>The density of natural fibers is in the range of </a:t>
            </a:r>
            <a:r>
              <a:rPr lang="en-US" sz="2000" dirty="0" smtClean="0">
                <a:solidFill>
                  <a:schemeClr val="tx1"/>
                </a:solidFill>
              </a:rPr>
              <a:t>1.25-1.5 g/cm3 </a:t>
            </a:r>
            <a:r>
              <a:rPr lang="en-US" sz="2000" dirty="0" smtClean="0">
                <a:solidFill>
                  <a:schemeClr val="tx1"/>
                </a:solidFill>
              </a:rPr>
              <a:t>compared with </a:t>
            </a:r>
            <a:r>
              <a:rPr lang="en-US" sz="2000">
                <a:solidFill>
                  <a:schemeClr val="tx1"/>
                </a:solidFill>
              </a:rPr>
              <a:t>2.54 </a:t>
            </a:r>
            <a:r>
              <a:rPr lang="en-US" sz="2000" smtClean="0">
                <a:solidFill>
                  <a:schemeClr val="tx1"/>
                </a:solidFill>
              </a:rPr>
              <a:t>g/cm3 </a:t>
            </a:r>
            <a:r>
              <a:rPr lang="en-US" sz="2000" dirty="0">
                <a:solidFill>
                  <a:schemeClr val="tx1"/>
                </a:solidFill>
              </a:rPr>
              <a:t>for E-glass fibers and </a:t>
            </a:r>
            <a:r>
              <a:rPr lang="en-US" sz="2000">
                <a:solidFill>
                  <a:schemeClr val="tx1"/>
                </a:solidFill>
              </a:rPr>
              <a:t>1.8–2.1 </a:t>
            </a:r>
            <a:r>
              <a:rPr lang="en-US" sz="2000" smtClean="0">
                <a:solidFill>
                  <a:schemeClr val="tx1"/>
                </a:solidFill>
              </a:rPr>
              <a:t>g/cm3 </a:t>
            </a:r>
            <a:r>
              <a:rPr lang="en-US" sz="2000" dirty="0">
                <a:solidFill>
                  <a:schemeClr val="tx1"/>
                </a:solidFill>
              </a:rPr>
              <a:t>for carbon fibers</a:t>
            </a:r>
            <a:r>
              <a:rPr lang="en-US" sz="2000" dirty="0" smtClean="0">
                <a:solidFill>
                  <a:schemeClr val="tx1"/>
                </a:solidFill>
              </a:rPr>
              <a:t>.</a:t>
            </a:r>
          </a:p>
          <a:p>
            <a:pPr marL="635000" indent="-342900" algn="just">
              <a:buFont typeface="+mj-lt"/>
              <a:buAutoNum type="arabicPeriod"/>
            </a:pPr>
            <a:r>
              <a:rPr lang="en-US" sz="2000" dirty="0">
                <a:solidFill>
                  <a:schemeClr val="tx1"/>
                </a:solidFill>
              </a:rPr>
              <a:t>The modulus–weight ratio of some natural fibers is greater than that </a:t>
            </a:r>
            <a:r>
              <a:rPr lang="en-US" sz="2000" dirty="0" smtClean="0">
                <a:solidFill>
                  <a:schemeClr val="tx1"/>
                </a:solidFill>
              </a:rPr>
              <a:t>of E-glass </a:t>
            </a:r>
            <a:r>
              <a:rPr lang="en-US" sz="2000" dirty="0">
                <a:solidFill>
                  <a:schemeClr val="tx1"/>
                </a:solidFill>
              </a:rPr>
              <a:t>fibers, which means that they can be very competitive </a:t>
            </a:r>
            <a:r>
              <a:rPr lang="en-US" sz="2000" dirty="0" smtClean="0">
                <a:solidFill>
                  <a:schemeClr val="tx1"/>
                </a:solidFill>
              </a:rPr>
              <a:t>with E-glass </a:t>
            </a:r>
            <a:r>
              <a:rPr lang="en-US" sz="2000" dirty="0">
                <a:solidFill>
                  <a:schemeClr val="tx1"/>
                </a:solidFill>
              </a:rPr>
              <a:t>fibers in stiffness-critical designs</a:t>
            </a:r>
            <a:r>
              <a:rPr lang="en-US" sz="2000" dirty="0" smtClean="0">
                <a:solidFill>
                  <a:schemeClr val="tx1"/>
                </a:solidFill>
              </a:rPr>
              <a:t>.</a:t>
            </a:r>
          </a:p>
          <a:p>
            <a:pPr marL="635000" indent="-342900" algn="just">
              <a:buFont typeface="+mj-lt"/>
              <a:buAutoNum type="arabicPeriod"/>
            </a:pPr>
            <a:r>
              <a:rPr lang="en-US" sz="2000" dirty="0">
                <a:solidFill>
                  <a:schemeClr val="tx1"/>
                </a:solidFill>
              </a:rPr>
              <a:t>Natural fiber composites provide higher acoustic damping than glass </a:t>
            </a:r>
            <a:r>
              <a:rPr lang="en-US" sz="2000" dirty="0" smtClean="0">
                <a:solidFill>
                  <a:schemeClr val="tx1"/>
                </a:solidFill>
              </a:rPr>
              <a:t>or carbon </a:t>
            </a:r>
            <a:r>
              <a:rPr lang="en-US" sz="2000" dirty="0">
                <a:solidFill>
                  <a:schemeClr val="tx1"/>
                </a:solidFill>
              </a:rPr>
              <a:t>fiber composites, and therefore are more suitable for </a:t>
            </a:r>
            <a:r>
              <a:rPr lang="en-US" sz="2000" dirty="0" smtClean="0">
                <a:solidFill>
                  <a:schemeClr val="tx1"/>
                </a:solidFill>
              </a:rPr>
              <a:t>noise attenuation</a:t>
            </a:r>
            <a:r>
              <a:rPr lang="en-US" sz="2000" dirty="0">
                <a:solidFill>
                  <a:schemeClr val="tx1"/>
                </a:solidFill>
              </a:rPr>
              <a:t>, </a:t>
            </a:r>
            <a:r>
              <a:rPr lang="en-US" sz="2000" dirty="0" smtClean="0">
                <a:solidFill>
                  <a:schemeClr val="tx1"/>
                </a:solidFill>
              </a:rPr>
              <a:t>an </a:t>
            </a:r>
            <a:r>
              <a:rPr lang="en-US" sz="2000" dirty="0">
                <a:solidFill>
                  <a:schemeClr val="tx1"/>
                </a:solidFill>
              </a:rPr>
              <a:t>increasingly important requirement in </a:t>
            </a:r>
            <a:r>
              <a:rPr lang="en-US" sz="2000" dirty="0" smtClean="0">
                <a:solidFill>
                  <a:schemeClr val="tx1"/>
                </a:solidFill>
              </a:rPr>
              <a:t>interior automotive applications.</a:t>
            </a:r>
          </a:p>
          <a:p>
            <a:pPr marL="635000" indent="-342900" algn="just">
              <a:buFont typeface="+mj-lt"/>
              <a:buAutoNum type="arabicPeriod"/>
            </a:pPr>
            <a:r>
              <a:rPr lang="en-US" sz="2000" dirty="0">
                <a:solidFill>
                  <a:schemeClr val="tx1"/>
                </a:solidFill>
              </a:rPr>
              <a:t>Natural fibers are much less expensive than glass and carbon fibers.</a:t>
            </a:r>
          </a:p>
          <a:p>
            <a:pPr marL="114300" algn="just"/>
            <a:endParaRPr lang="en-US" sz="2000" dirty="0" smtClean="0">
              <a:solidFill>
                <a:schemeClr val="tx1"/>
              </a:solidFill>
            </a:endParaRPr>
          </a:p>
          <a:p>
            <a:pPr marL="457200" indent="-342900" algn="just">
              <a:buFont typeface="Arial" panose="020B0604020202020204" pitchFamily="34" charset="0"/>
              <a:buChar char="•"/>
            </a:pPr>
            <a:endParaRPr lang="en-US" sz="2200" i="1" dirty="0" smtClean="0">
              <a:solidFill>
                <a:schemeClr val="tx2"/>
              </a:solidFill>
            </a:endParaRPr>
          </a:p>
          <a:p>
            <a:pPr marL="457200" indent="-342900" algn="just">
              <a:buFont typeface="Arial" panose="020B0604020202020204" pitchFamily="34" charset="0"/>
              <a:buChar char="•"/>
            </a:pPr>
            <a:endParaRPr lang="en-US" sz="2200" i="1" dirty="0" smtClean="0">
              <a:solidFill>
                <a:schemeClr val="tx2"/>
              </a:solidFill>
            </a:endParaRPr>
          </a:p>
          <a:p>
            <a:pPr marL="1092200" indent="-406400" algn="just">
              <a:buFont typeface="+mj-lt"/>
              <a:buAutoNum type="arabicPeriod"/>
            </a:pPr>
            <a:endParaRPr lang="en-US" sz="35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19</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11/21/2018</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14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smtClean="0"/>
              <a:t>Theory of machines						</a:t>
            </a:r>
            <a:r>
              <a:rPr lang="en-US" sz="1800" i="1" dirty="0" err="1" smtClean="0"/>
              <a:t>Wessam</a:t>
            </a:r>
            <a:r>
              <a:rPr lang="en-US" sz="1800" i="1" dirty="0" smtClean="0"/>
              <a:t> Al </a:t>
            </a:r>
            <a:r>
              <a:rPr lang="en-US" sz="1800" i="1" dirty="0" err="1" smtClean="0"/>
              <a:t>Azzawi</a:t>
            </a:r>
            <a:endParaRPr lang="en-US" sz="1800" i="1" dirty="0"/>
          </a:p>
        </p:txBody>
      </p:sp>
      <p:sp>
        <p:nvSpPr>
          <p:cNvPr id="3" name="Subtitle 2"/>
          <p:cNvSpPr>
            <a:spLocks noGrp="1"/>
          </p:cNvSpPr>
          <p:nvPr>
            <p:ph type="subTitle" idx="1"/>
          </p:nvPr>
        </p:nvSpPr>
        <p:spPr>
          <a:xfrm>
            <a:off x="381000" y="762000"/>
            <a:ext cx="8458200" cy="5562600"/>
          </a:xfrm>
        </p:spPr>
        <p:txBody>
          <a:bodyPr>
            <a:normAutofit/>
          </a:bodyPr>
          <a:lstStyle/>
          <a:p>
            <a:pPr algn="l"/>
            <a:endParaRPr lang="en-US" sz="2400" i="1" dirty="0" smtClean="0">
              <a:solidFill>
                <a:srgbClr val="FF0000"/>
              </a:solidFill>
            </a:endParaRPr>
          </a:p>
          <a:p>
            <a:pPr algn="l"/>
            <a:r>
              <a:rPr lang="en-US" sz="2400" i="1" dirty="0" smtClean="0">
                <a:solidFill>
                  <a:srgbClr val="FF0000"/>
                </a:solidFill>
              </a:rPr>
              <a:t>Lecture 2:</a:t>
            </a:r>
            <a:r>
              <a:rPr lang="en-US" sz="2400" dirty="0" smtClean="0">
                <a:solidFill>
                  <a:schemeClr val="tx1"/>
                </a:solidFill>
              </a:rPr>
              <a:t> Types of fibres  </a:t>
            </a:r>
            <a:endParaRPr lang="en-US" sz="2200" dirty="0" smtClean="0">
              <a:solidFill>
                <a:schemeClr val="tx1"/>
              </a:solidFill>
            </a:endParaRPr>
          </a:p>
          <a:p>
            <a:pPr marL="114300" algn="just"/>
            <a:r>
              <a:rPr lang="en-US" sz="2000" dirty="0">
                <a:solidFill>
                  <a:schemeClr val="tx1"/>
                </a:solidFill>
              </a:rPr>
              <a:t>Fibers are the principal constituents in a fiber-reinforced composite material</a:t>
            </a:r>
            <a:r>
              <a:rPr lang="en-US" sz="2000" dirty="0" smtClean="0">
                <a:solidFill>
                  <a:schemeClr val="tx1"/>
                </a:solidFill>
              </a:rPr>
              <a:t>. They </a:t>
            </a:r>
            <a:r>
              <a:rPr lang="en-US" sz="2000" dirty="0">
                <a:solidFill>
                  <a:schemeClr val="tx1"/>
                </a:solidFill>
              </a:rPr>
              <a:t>occupy the largest volume fraction in a composite laminate and share the</a:t>
            </a:r>
          </a:p>
          <a:p>
            <a:pPr marL="114300" algn="just"/>
            <a:r>
              <a:rPr lang="en-US" sz="2000" dirty="0">
                <a:solidFill>
                  <a:schemeClr val="tx1"/>
                </a:solidFill>
              </a:rPr>
              <a:t>major portion of the load acting on a composite structure. Proper selection </a:t>
            </a:r>
            <a:r>
              <a:rPr lang="en-US" sz="2000" dirty="0" smtClean="0">
                <a:solidFill>
                  <a:schemeClr val="tx1"/>
                </a:solidFill>
              </a:rPr>
              <a:t>of the </a:t>
            </a:r>
            <a:r>
              <a:rPr lang="en-US" sz="2000" dirty="0">
                <a:solidFill>
                  <a:schemeClr val="tx1"/>
                </a:solidFill>
              </a:rPr>
              <a:t>fiber type, fiber volume fraction, fiber length, and fiber orientation is </a:t>
            </a:r>
            <a:r>
              <a:rPr lang="en-US" sz="2000" dirty="0" smtClean="0">
                <a:solidFill>
                  <a:schemeClr val="tx1"/>
                </a:solidFill>
              </a:rPr>
              <a:t>very important</a:t>
            </a:r>
            <a:r>
              <a:rPr lang="en-US" sz="2000" dirty="0">
                <a:solidFill>
                  <a:schemeClr val="tx1"/>
                </a:solidFill>
              </a:rPr>
              <a:t>, since it influences the following characteristics of a </a:t>
            </a:r>
            <a:r>
              <a:rPr lang="en-US" sz="2000" dirty="0" smtClean="0">
                <a:solidFill>
                  <a:schemeClr val="tx1"/>
                </a:solidFill>
              </a:rPr>
              <a:t>composite laminate</a:t>
            </a:r>
            <a:r>
              <a:rPr lang="en-US" sz="2000" dirty="0">
                <a:solidFill>
                  <a:schemeClr val="tx1"/>
                </a:solidFill>
              </a:rPr>
              <a:t>:</a:t>
            </a:r>
          </a:p>
          <a:p>
            <a:pPr marL="114300" algn="l"/>
            <a:r>
              <a:rPr lang="en-US" sz="2000" dirty="0">
                <a:solidFill>
                  <a:schemeClr val="tx1"/>
                </a:solidFill>
              </a:rPr>
              <a:t>1. Density</a:t>
            </a:r>
          </a:p>
          <a:p>
            <a:pPr marL="114300" algn="l"/>
            <a:r>
              <a:rPr lang="en-US" sz="2000" dirty="0">
                <a:solidFill>
                  <a:schemeClr val="tx1"/>
                </a:solidFill>
              </a:rPr>
              <a:t>2. Tensile strength and modulus</a:t>
            </a:r>
          </a:p>
          <a:p>
            <a:pPr marL="114300" algn="l"/>
            <a:r>
              <a:rPr lang="en-US" sz="2000" dirty="0">
                <a:solidFill>
                  <a:schemeClr val="tx1"/>
                </a:solidFill>
              </a:rPr>
              <a:t>3. Compressive strength and modulus</a:t>
            </a:r>
          </a:p>
          <a:p>
            <a:pPr marL="114300" algn="l"/>
            <a:r>
              <a:rPr lang="en-US" sz="2000" dirty="0">
                <a:solidFill>
                  <a:schemeClr val="tx1"/>
                </a:solidFill>
              </a:rPr>
              <a:t>4. Fatigue strength as well as fatigue failure mechanisms</a:t>
            </a:r>
          </a:p>
          <a:p>
            <a:pPr marL="114300" algn="l"/>
            <a:r>
              <a:rPr lang="en-US" sz="2000" dirty="0">
                <a:solidFill>
                  <a:schemeClr val="tx1"/>
                </a:solidFill>
              </a:rPr>
              <a:t>5. Electrical and thermal conductivities</a:t>
            </a:r>
          </a:p>
          <a:p>
            <a:pPr marL="114300" algn="l"/>
            <a:r>
              <a:rPr lang="en-US" sz="2000" dirty="0">
                <a:solidFill>
                  <a:schemeClr val="tx1"/>
                </a:solidFill>
              </a:rPr>
              <a:t>6. Cost</a:t>
            </a:r>
            <a:endParaRPr lang="en-US" sz="2000" dirty="0" smtClean="0">
              <a:solidFill>
                <a:schemeClr val="tx1"/>
              </a:solidFill>
            </a:endParaRPr>
          </a:p>
          <a:p>
            <a:pPr marL="1257300" algn="l"/>
            <a:endParaRPr lang="en-US" sz="2400" dirty="0" smtClean="0">
              <a:solidFill>
                <a:schemeClr val="tx2"/>
              </a:solidFill>
            </a:endParaRPr>
          </a:p>
          <a:p>
            <a:pPr marL="1257300" algn="l"/>
            <a:endParaRPr lang="en-US" sz="2400" dirty="0" smtClean="0">
              <a:solidFill>
                <a:schemeClr val="tx1"/>
              </a:solidFill>
            </a:endParaRPr>
          </a:p>
          <a:p>
            <a:pPr marL="1828800" indent="-342900" algn="l">
              <a:buFont typeface="Arial" panose="020B0604020202020204" pitchFamily="34" charset="0"/>
              <a:buChar char="•"/>
            </a:pPr>
            <a:endParaRPr lang="en-US" sz="2200" dirty="0" smtClean="0">
              <a:solidFill>
                <a:schemeClr val="tx1"/>
              </a:solidFill>
            </a:endParaRPr>
          </a:p>
          <a:p>
            <a:pPr algn="l"/>
            <a:endParaRPr lang="en-US" sz="2200" dirty="0" smtClean="0">
              <a:solidFill>
                <a:schemeClr val="tx1"/>
              </a:solidFill>
            </a:endParaRPr>
          </a:p>
          <a:p>
            <a:pPr marL="914400" indent="-457200" algn="just">
              <a:buClr>
                <a:schemeClr val="tx1"/>
              </a:buClr>
              <a:buFont typeface="Wingdings" panose="05000000000000000000" pitchFamily="2" charset="2"/>
              <a:buChar char="§"/>
            </a:pPr>
            <a:endParaRPr lang="en-US" sz="5500" dirty="0" smtClean="0">
              <a:solidFill>
                <a:schemeClr val="tx1"/>
              </a:solidFill>
            </a:endParaRPr>
          </a:p>
          <a:p>
            <a:pPr marL="457200" algn="just"/>
            <a:endParaRPr lang="en-US" sz="3500" dirty="0" smtClean="0">
              <a:solidFill>
                <a:schemeClr val="tx1"/>
              </a:solidFill>
            </a:endParaRPr>
          </a:p>
          <a:p>
            <a:pPr marL="457200" algn="just"/>
            <a:endParaRPr lang="en-US" sz="35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2</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11/21/2018</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699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smtClean="0"/>
              <a:t>Theory of machines						</a:t>
            </a:r>
            <a:r>
              <a:rPr lang="en-US" sz="1800" i="1" dirty="0" err="1" smtClean="0"/>
              <a:t>Wessam</a:t>
            </a:r>
            <a:r>
              <a:rPr lang="en-US" sz="1800" i="1" dirty="0" smtClean="0"/>
              <a:t> Al </a:t>
            </a:r>
            <a:r>
              <a:rPr lang="en-US" sz="1800" i="1" dirty="0" err="1" smtClean="0"/>
              <a:t>Azzawi</a:t>
            </a:r>
            <a:endParaRPr lang="en-US" sz="1800" i="1" dirty="0"/>
          </a:p>
        </p:txBody>
      </p:sp>
      <p:sp>
        <p:nvSpPr>
          <p:cNvPr id="3" name="Subtitle 2"/>
          <p:cNvSpPr>
            <a:spLocks noGrp="1"/>
          </p:cNvSpPr>
          <p:nvPr>
            <p:ph type="subTitle" idx="1"/>
          </p:nvPr>
        </p:nvSpPr>
        <p:spPr>
          <a:xfrm>
            <a:off x="381000" y="762000"/>
            <a:ext cx="8305800" cy="5638800"/>
          </a:xfrm>
        </p:spPr>
        <p:txBody>
          <a:bodyPr>
            <a:normAutofit/>
          </a:bodyPr>
          <a:lstStyle/>
          <a:p>
            <a:pPr algn="l"/>
            <a:r>
              <a:rPr lang="en-US" sz="2400" i="1" dirty="0" smtClean="0">
                <a:solidFill>
                  <a:srgbClr val="FF0000"/>
                </a:solidFill>
              </a:rPr>
              <a:t>Lecture 2:</a:t>
            </a:r>
            <a:r>
              <a:rPr lang="en-US" sz="2400" dirty="0" smtClean="0">
                <a:solidFill>
                  <a:schemeClr val="tx1"/>
                </a:solidFill>
              </a:rPr>
              <a:t> Types of fibres  </a:t>
            </a:r>
          </a:p>
          <a:p>
            <a:pPr marL="457200" indent="-342900" algn="just">
              <a:buFont typeface="Arial" panose="020B0604020202020204" pitchFamily="34" charset="0"/>
              <a:buChar char="•"/>
            </a:pPr>
            <a:r>
              <a:rPr lang="en-US" sz="2200" i="1" dirty="0" smtClean="0">
                <a:solidFill>
                  <a:schemeClr val="tx2"/>
                </a:solidFill>
              </a:rPr>
              <a:t>Natural fibers</a:t>
            </a:r>
          </a:p>
          <a:p>
            <a:pPr marL="749300" indent="-342900" algn="just">
              <a:buFont typeface="Wingdings" panose="05000000000000000000" pitchFamily="2" charset="2"/>
              <a:buChar char="§"/>
            </a:pPr>
            <a:r>
              <a:rPr lang="en-US" sz="2000" dirty="0" smtClean="0">
                <a:solidFill>
                  <a:schemeClr val="tx1"/>
                </a:solidFill>
              </a:rPr>
              <a:t>limitations </a:t>
            </a:r>
            <a:r>
              <a:rPr lang="en-US" sz="2000" dirty="0">
                <a:solidFill>
                  <a:schemeClr val="tx1"/>
                </a:solidFill>
              </a:rPr>
              <a:t>of natural fibers. </a:t>
            </a:r>
            <a:endParaRPr lang="en-US" sz="2000" dirty="0" smtClean="0">
              <a:solidFill>
                <a:schemeClr val="tx1"/>
              </a:solidFill>
            </a:endParaRPr>
          </a:p>
          <a:p>
            <a:pPr marL="977900" indent="-393700" algn="just">
              <a:buFont typeface="+mj-lt"/>
              <a:buAutoNum type="arabicPeriod"/>
            </a:pPr>
            <a:r>
              <a:rPr lang="en-US" sz="2000" dirty="0" smtClean="0">
                <a:solidFill>
                  <a:schemeClr val="tx1"/>
                </a:solidFill>
              </a:rPr>
              <a:t>The </a:t>
            </a:r>
            <a:r>
              <a:rPr lang="en-US" sz="2000" dirty="0">
                <a:solidFill>
                  <a:schemeClr val="tx1"/>
                </a:solidFill>
              </a:rPr>
              <a:t>tensile strength </a:t>
            </a:r>
            <a:r>
              <a:rPr lang="en-US" sz="2000" dirty="0" smtClean="0">
                <a:solidFill>
                  <a:schemeClr val="tx1"/>
                </a:solidFill>
              </a:rPr>
              <a:t>of natural </a:t>
            </a:r>
            <a:r>
              <a:rPr lang="en-US" sz="2000" dirty="0">
                <a:solidFill>
                  <a:schemeClr val="tx1"/>
                </a:solidFill>
              </a:rPr>
              <a:t>fibers is relatively low. </a:t>
            </a:r>
            <a:endParaRPr lang="en-US" sz="2000" dirty="0" smtClean="0">
              <a:solidFill>
                <a:schemeClr val="tx1"/>
              </a:solidFill>
            </a:endParaRPr>
          </a:p>
          <a:p>
            <a:pPr marL="977900" indent="-393700" algn="just">
              <a:buFont typeface="+mj-lt"/>
              <a:buAutoNum type="arabicPeriod"/>
            </a:pPr>
            <a:r>
              <a:rPr lang="en-US" sz="2000" dirty="0" smtClean="0">
                <a:solidFill>
                  <a:schemeClr val="tx1"/>
                </a:solidFill>
              </a:rPr>
              <a:t>low melting temperature</a:t>
            </a:r>
          </a:p>
          <a:p>
            <a:pPr marL="977900" indent="-393700" algn="just">
              <a:buFont typeface="+mj-lt"/>
              <a:buAutoNum type="arabicPeriod"/>
            </a:pPr>
            <a:r>
              <a:rPr lang="en-US" sz="2000" dirty="0" smtClean="0">
                <a:solidFill>
                  <a:schemeClr val="tx1"/>
                </a:solidFill>
              </a:rPr>
              <a:t>At </a:t>
            </a:r>
            <a:r>
              <a:rPr lang="en-US" sz="2000" dirty="0">
                <a:solidFill>
                  <a:schemeClr val="tx1"/>
                </a:solidFill>
              </a:rPr>
              <a:t>temperatures higher than </a:t>
            </a:r>
            <a:r>
              <a:rPr lang="en-US" sz="2000" dirty="0" smtClean="0">
                <a:solidFill>
                  <a:schemeClr val="tx1"/>
                </a:solidFill>
              </a:rPr>
              <a:t>200</a:t>
            </a:r>
            <a:r>
              <a:rPr lang="en-US" sz="2000" baseline="30000" dirty="0" smtClean="0">
                <a:solidFill>
                  <a:schemeClr val="tx1"/>
                </a:solidFill>
              </a:rPr>
              <a:t>o</a:t>
            </a:r>
            <a:r>
              <a:rPr lang="en-US" sz="2000" dirty="0" smtClean="0">
                <a:solidFill>
                  <a:schemeClr val="tx1"/>
                </a:solidFill>
              </a:rPr>
              <a:t>C</a:t>
            </a:r>
            <a:r>
              <a:rPr lang="en-US" sz="2000" dirty="0">
                <a:solidFill>
                  <a:schemeClr val="tx1"/>
                </a:solidFill>
              </a:rPr>
              <a:t>, </a:t>
            </a:r>
            <a:r>
              <a:rPr lang="en-US" sz="2000" dirty="0" smtClean="0">
                <a:solidFill>
                  <a:schemeClr val="tx1"/>
                </a:solidFill>
              </a:rPr>
              <a:t>start </a:t>
            </a:r>
            <a:r>
              <a:rPr lang="en-US" sz="2000" dirty="0">
                <a:solidFill>
                  <a:schemeClr val="tx1"/>
                </a:solidFill>
              </a:rPr>
              <a:t>to </a:t>
            </a:r>
            <a:r>
              <a:rPr lang="en-US" sz="2000" dirty="0" smtClean="0">
                <a:solidFill>
                  <a:schemeClr val="tx1"/>
                </a:solidFill>
              </a:rPr>
              <a:t>degrade, The degradation starts at the </a:t>
            </a:r>
            <a:r>
              <a:rPr lang="en-US" sz="2000" dirty="0">
                <a:solidFill>
                  <a:schemeClr val="tx1"/>
                </a:solidFill>
              </a:rPr>
              <a:t>hemicellulose and then </a:t>
            </a:r>
            <a:r>
              <a:rPr lang="en-US" sz="2000" dirty="0" smtClean="0">
                <a:solidFill>
                  <a:schemeClr val="tx1"/>
                </a:solidFill>
              </a:rPr>
              <a:t>the lignin</a:t>
            </a:r>
            <a:r>
              <a:rPr lang="en-US" sz="2000" dirty="0">
                <a:solidFill>
                  <a:schemeClr val="tx1"/>
                </a:solidFill>
              </a:rPr>
              <a:t>. The degradation leads to odor, </a:t>
            </a:r>
            <a:r>
              <a:rPr lang="en-US" sz="2000" dirty="0" smtClean="0">
                <a:solidFill>
                  <a:schemeClr val="tx1"/>
                </a:solidFill>
              </a:rPr>
              <a:t>discoloration, and </a:t>
            </a:r>
            <a:r>
              <a:rPr lang="en-US" sz="2000" dirty="0">
                <a:solidFill>
                  <a:schemeClr val="tx1"/>
                </a:solidFill>
              </a:rPr>
              <a:t>deterioration of mechanical properties.</a:t>
            </a:r>
            <a:endParaRPr lang="en-US" sz="2000" dirty="0" smtClean="0">
              <a:solidFill>
                <a:schemeClr val="tx1"/>
              </a:solidFill>
            </a:endParaRPr>
          </a:p>
          <a:p>
            <a:pPr marL="457200" indent="-342900" algn="just">
              <a:buFont typeface="Arial" panose="020B0604020202020204" pitchFamily="34" charset="0"/>
              <a:buChar char="•"/>
            </a:pPr>
            <a:endParaRPr lang="en-US" sz="2200" i="1" dirty="0" smtClean="0">
              <a:solidFill>
                <a:schemeClr val="tx2"/>
              </a:solidFill>
            </a:endParaRPr>
          </a:p>
          <a:p>
            <a:pPr marL="457200" indent="-342900" algn="just">
              <a:buFont typeface="Arial" panose="020B0604020202020204" pitchFamily="34" charset="0"/>
              <a:buChar char="•"/>
            </a:pPr>
            <a:endParaRPr lang="en-US" sz="2200" i="1" dirty="0" smtClean="0">
              <a:solidFill>
                <a:schemeClr val="tx2"/>
              </a:solidFill>
            </a:endParaRPr>
          </a:p>
          <a:p>
            <a:pPr marL="1092200" indent="-406400" algn="just">
              <a:buFont typeface="+mj-lt"/>
              <a:buAutoNum type="arabicPeriod"/>
            </a:pPr>
            <a:endParaRPr lang="en-US" sz="35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20</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11/21/2018</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3353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smtClean="0"/>
              <a:t>Theory of machines						</a:t>
            </a:r>
            <a:r>
              <a:rPr lang="en-US" sz="1800" i="1" dirty="0" err="1" smtClean="0"/>
              <a:t>Wessam</a:t>
            </a:r>
            <a:r>
              <a:rPr lang="en-US" sz="1800" i="1" dirty="0" smtClean="0"/>
              <a:t> Al </a:t>
            </a:r>
            <a:r>
              <a:rPr lang="en-US" sz="1800" i="1" dirty="0" err="1" smtClean="0"/>
              <a:t>Azzawi</a:t>
            </a:r>
            <a:endParaRPr lang="en-US" sz="1800" i="1" dirty="0"/>
          </a:p>
        </p:txBody>
      </p:sp>
      <p:sp>
        <p:nvSpPr>
          <p:cNvPr id="3" name="Subtitle 2"/>
          <p:cNvSpPr>
            <a:spLocks noGrp="1"/>
          </p:cNvSpPr>
          <p:nvPr>
            <p:ph type="subTitle" idx="1"/>
          </p:nvPr>
        </p:nvSpPr>
        <p:spPr>
          <a:xfrm>
            <a:off x="381000" y="762000"/>
            <a:ext cx="8305800" cy="5638800"/>
          </a:xfrm>
        </p:spPr>
        <p:txBody>
          <a:bodyPr>
            <a:normAutofit/>
          </a:bodyPr>
          <a:lstStyle/>
          <a:p>
            <a:pPr algn="l"/>
            <a:r>
              <a:rPr lang="en-US" sz="2400" i="1" dirty="0" smtClean="0">
                <a:solidFill>
                  <a:srgbClr val="FF0000"/>
                </a:solidFill>
              </a:rPr>
              <a:t>Lecture 2:</a:t>
            </a:r>
            <a:r>
              <a:rPr lang="en-US" sz="2400" dirty="0" smtClean="0">
                <a:solidFill>
                  <a:schemeClr val="tx1"/>
                </a:solidFill>
              </a:rPr>
              <a:t> Types of fibres  </a:t>
            </a:r>
          </a:p>
          <a:p>
            <a:pPr marL="457200" indent="-342900" algn="just">
              <a:buFont typeface="Arial" panose="020B0604020202020204" pitchFamily="34" charset="0"/>
              <a:buChar char="•"/>
            </a:pPr>
            <a:r>
              <a:rPr lang="en-US" sz="2200" i="1" dirty="0" smtClean="0">
                <a:solidFill>
                  <a:schemeClr val="tx2"/>
                </a:solidFill>
              </a:rPr>
              <a:t>Boron fibers</a:t>
            </a:r>
          </a:p>
          <a:p>
            <a:pPr marL="914400" lvl="1" indent="-342900" algn="just">
              <a:buFont typeface="Wingdings" panose="05000000000000000000" pitchFamily="2" charset="2"/>
              <a:buChar char="§"/>
            </a:pPr>
            <a:r>
              <a:rPr lang="en-US" sz="2000" dirty="0">
                <a:solidFill>
                  <a:schemeClr val="tx1"/>
                </a:solidFill>
              </a:rPr>
              <a:t>The most prominent </a:t>
            </a:r>
            <a:r>
              <a:rPr lang="en-US" sz="2000" dirty="0" smtClean="0">
                <a:solidFill>
                  <a:schemeClr val="tx1"/>
                </a:solidFill>
              </a:rPr>
              <a:t>features </a:t>
            </a:r>
            <a:r>
              <a:rPr lang="en-US" sz="2000" dirty="0">
                <a:solidFill>
                  <a:schemeClr val="tx1"/>
                </a:solidFill>
              </a:rPr>
              <a:t>of boron fibers </a:t>
            </a:r>
            <a:r>
              <a:rPr lang="en-US" sz="2000" dirty="0" smtClean="0">
                <a:solidFill>
                  <a:schemeClr val="tx1"/>
                </a:solidFill>
              </a:rPr>
              <a:t>are:</a:t>
            </a:r>
          </a:p>
          <a:p>
            <a:pPr marL="1143000" lvl="1" indent="-342900" algn="just">
              <a:buFont typeface="+mj-lt"/>
              <a:buAutoNum type="arabicPeriod"/>
              <a:tabLst>
                <a:tab pos="685800" algn="l"/>
              </a:tabLst>
            </a:pPr>
            <a:r>
              <a:rPr lang="en-US" sz="2000" dirty="0" smtClean="0">
                <a:solidFill>
                  <a:schemeClr val="tx1"/>
                </a:solidFill>
              </a:rPr>
              <a:t>Extremely </a:t>
            </a:r>
            <a:r>
              <a:rPr lang="en-US" sz="2000" dirty="0">
                <a:solidFill>
                  <a:schemeClr val="tx1"/>
                </a:solidFill>
              </a:rPr>
              <a:t>high </a:t>
            </a:r>
            <a:r>
              <a:rPr lang="en-US" sz="2000" dirty="0" smtClean="0">
                <a:solidFill>
                  <a:schemeClr val="tx1"/>
                </a:solidFill>
              </a:rPr>
              <a:t>tensile modulus</a:t>
            </a:r>
            <a:r>
              <a:rPr lang="en-US" sz="2000" dirty="0">
                <a:solidFill>
                  <a:schemeClr val="tx1"/>
                </a:solidFill>
              </a:rPr>
              <a:t>, which is in the range of 379–414 </a:t>
            </a:r>
            <a:r>
              <a:rPr lang="en-US" sz="2000" dirty="0" err="1" smtClean="0">
                <a:solidFill>
                  <a:schemeClr val="tx1"/>
                </a:solidFill>
              </a:rPr>
              <a:t>GPa</a:t>
            </a:r>
            <a:r>
              <a:rPr lang="en-US" sz="2000" dirty="0" smtClean="0">
                <a:solidFill>
                  <a:schemeClr val="tx1"/>
                </a:solidFill>
              </a:rPr>
              <a:t>. </a:t>
            </a:r>
          </a:p>
          <a:p>
            <a:pPr marL="1143000" lvl="1" indent="-342900" algn="just">
              <a:buFont typeface="+mj-lt"/>
              <a:buAutoNum type="arabicPeriod"/>
              <a:tabLst>
                <a:tab pos="685800" algn="l"/>
              </a:tabLst>
            </a:pPr>
            <a:r>
              <a:rPr lang="en-US" sz="2000" dirty="0" smtClean="0">
                <a:solidFill>
                  <a:schemeClr val="tx1"/>
                </a:solidFill>
              </a:rPr>
              <a:t>Relatively </a:t>
            </a:r>
            <a:r>
              <a:rPr lang="en-US" sz="2000" dirty="0">
                <a:solidFill>
                  <a:schemeClr val="tx1"/>
                </a:solidFill>
              </a:rPr>
              <a:t>large </a:t>
            </a:r>
            <a:r>
              <a:rPr lang="en-US" sz="2000" dirty="0" smtClean="0">
                <a:solidFill>
                  <a:schemeClr val="tx1"/>
                </a:solidFill>
              </a:rPr>
              <a:t>diameter.</a:t>
            </a:r>
          </a:p>
          <a:p>
            <a:pPr marL="1143000" lvl="1" indent="-342900" algn="just">
              <a:buFont typeface="+mj-lt"/>
              <a:buAutoNum type="arabicPeriod"/>
              <a:tabLst>
                <a:tab pos="685800" algn="l"/>
              </a:tabLst>
            </a:pPr>
            <a:r>
              <a:rPr lang="en-US" sz="2000" dirty="0" smtClean="0">
                <a:solidFill>
                  <a:schemeClr val="tx1"/>
                </a:solidFill>
              </a:rPr>
              <a:t>Excellent </a:t>
            </a:r>
            <a:r>
              <a:rPr lang="en-US" sz="2000" dirty="0">
                <a:solidFill>
                  <a:schemeClr val="tx1"/>
                </a:solidFill>
              </a:rPr>
              <a:t>resistance </a:t>
            </a:r>
            <a:r>
              <a:rPr lang="en-US" sz="2000" dirty="0" smtClean="0">
                <a:solidFill>
                  <a:schemeClr val="tx1"/>
                </a:solidFill>
              </a:rPr>
              <a:t>to buckling</a:t>
            </a:r>
            <a:r>
              <a:rPr lang="en-US" sz="2000" dirty="0">
                <a:solidFill>
                  <a:schemeClr val="tx1"/>
                </a:solidFill>
              </a:rPr>
              <a:t>, which in turn contributes to high compressive strength for </a:t>
            </a:r>
            <a:r>
              <a:rPr lang="en-US" sz="2000" dirty="0" smtClean="0">
                <a:solidFill>
                  <a:schemeClr val="tx1"/>
                </a:solidFill>
              </a:rPr>
              <a:t>boron fiber-reinforced </a:t>
            </a:r>
            <a:r>
              <a:rPr lang="en-US" sz="2000" dirty="0">
                <a:solidFill>
                  <a:schemeClr val="tx1"/>
                </a:solidFill>
              </a:rPr>
              <a:t>composites. </a:t>
            </a:r>
            <a:endParaRPr lang="en-US" sz="2000" dirty="0" smtClean="0">
              <a:solidFill>
                <a:schemeClr val="tx1"/>
              </a:solidFill>
            </a:endParaRPr>
          </a:p>
          <a:p>
            <a:pPr marL="914400" lvl="1" indent="-342900" algn="just">
              <a:buFont typeface="Wingdings" panose="05000000000000000000" pitchFamily="2" charset="2"/>
              <a:buChar char="§"/>
              <a:tabLst>
                <a:tab pos="685800" algn="l"/>
                <a:tab pos="977900" algn="l"/>
              </a:tabLst>
            </a:pPr>
            <a:endParaRPr lang="en-US" sz="2000" dirty="0" smtClean="0">
              <a:solidFill>
                <a:schemeClr val="tx1"/>
              </a:solidFill>
            </a:endParaRPr>
          </a:p>
          <a:p>
            <a:pPr marL="914400" lvl="1" indent="-342900" algn="just">
              <a:buFont typeface="Wingdings" panose="05000000000000000000" pitchFamily="2" charset="2"/>
              <a:buChar char="§"/>
              <a:tabLst>
                <a:tab pos="685800" algn="l"/>
                <a:tab pos="977900" algn="l"/>
              </a:tabLst>
            </a:pPr>
            <a:r>
              <a:rPr lang="en-US" sz="2000" dirty="0" smtClean="0">
                <a:solidFill>
                  <a:schemeClr val="tx1"/>
                </a:solidFill>
              </a:rPr>
              <a:t>The </a:t>
            </a:r>
            <a:r>
              <a:rPr lang="en-US" sz="2000" dirty="0">
                <a:solidFill>
                  <a:schemeClr val="tx1"/>
                </a:solidFill>
              </a:rPr>
              <a:t>principal disadvantage of boron fibers is </a:t>
            </a:r>
            <a:r>
              <a:rPr lang="en-US" sz="2000" dirty="0" smtClean="0">
                <a:solidFill>
                  <a:schemeClr val="tx1"/>
                </a:solidFill>
              </a:rPr>
              <a:t>their high </a:t>
            </a:r>
            <a:r>
              <a:rPr lang="en-US" sz="2000" dirty="0">
                <a:solidFill>
                  <a:schemeClr val="tx1"/>
                </a:solidFill>
              </a:rPr>
              <a:t>cost, which is even higher than that of many forms of carbon fibers. </a:t>
            </a:r>
            <a:endParaRPr lang="en-US" sz="2000" dirty="0" smtClean="0">
              <a:solidFill>
                <a:schemeClr val="tx1"/>
              </a:solidFill>
            </a:endParaRPr>
          </a:p>
          <a:p>
            <a:pPr marL="914400" lvl="1" indent="-342900" algn="just">
              <a:buFont typeface="Wingdings" panose="05000000000000000000" pitchFamily="2" charset="2"/>
              <a:buChar char="§"/>
              <a:tabLst>
                <a:tab pos="685800" algn="l"/>
                <a:tab pos="977900" algn="l"/>
              </a:tabLst>
            </a:pPr>
            <a:r>
              <a:rPr lang="en-US" sz="2000" dirty="0">
                <a:solidFill>
                  <a:schemeClr val="tx1"/>
                </a:solidFill>
              </a:rPr>
              <a:t>I</a:t>
            </a:r>
            <a:r>
              <a:rPr lang="en-US" sz="2000" dirty="0" smtClean="0">
                <a:solidFill>
                  <a:schemeClr val="tx1"/>
                </a:solidFill>
              </a:rPr>
              <a:t>t is restricted </a:t>
            </a:r>
            <a:r>
              <a:rPr lang="en-US" sz="2000" dirty="0">
                <a:solidFill>
                  <a:schemeClr val="tx1"/>
                </a:solidFill>
              </a:rPr>
              <a:t>to a few aerospace applications.</a:t>
            </a:r>
          </a:p>
          <a:p>
            <a:pPr marL="457200" indent="-342900" algn="just">
              <a:buFont typeface="Arial" panose="020B0604020202020204" pitchFamily="34" charset="0"/>
              <a:buChar char="•"/>
            </a:pPr>
            <a:endParaRPr lang="en-US" sz="2200" i="1" dirty="0" smtClean="0">
              <a:solidFill>
                <a:schemeClr val="tx2"/>
              </a:solidFill>
            </a:endParaRPr>
          </a:p>
          <a:p>
            <a:pPr marL="457200" indent="-342900" algn="just">
              <a:buFont typeface="Arial" panose="020B0604020202020204" pitchFamily="34" charset="0"/>
              <a:buChar char="•"/>
            </a:pPr>
            <a:endParaRPr lang="en-US" sz="2200" i="1" dirty="0" smtClean="0">
              <a:solidFill>
                <a:schemeClr val="tx2"/>
              </a:solidFill>
            </a:endParaRPr>
          </a:p>
          <a:p>
            <a:pPr marL="1092200" indent="-406400" algn="just">
              <a:buFont typeface="+mj-lt"/>
              <a:buAutoNum type="arabicPeriod"/>
            </a:pPr>
            <a:endParaRPr lang="en-US" sz="35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21</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11/21/2018</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456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smtClean="0"/>
              <a:t>Theory of machines						</a:t>
            </a:r>
            <a:r>
              <a:rPr lang="en-US" sz="1800" i="1" dirty="0" err="1" smtClean="0"/>
              <a:t>Wessam</a:t>
            </a:r>
            <a:r>
              <a:rPr lang="en-US" sz="1800" i="1" dirty="0" smtClean="0"/>
              <a:t> Al </a:t>
            </a:r>
            <a:r>
              <a:rPr lang="en-US" sz="1800" i="1" dirty="0" err="1" smtClean="0"/>
              <a:t>Azzawi</a:t>
            </a:r>
            <a:endParaRPr lang="en-US" sz="1800" i="1" dirty="0"/>
          </a:p>
        </p:txBody>
      </p:sp>
      <p:sp>
        <p:nvSpPr>
          <p:cNvPr id="3" name="Subtitle 2"/>
          <p:cNvSpPr>
            <a:spLocks noGrp="1"/>
          </p:cNvSpPr>
          <p:nvPr>
            <p:ph type="subTitle" idx="1"/>
          </p:nvPr>
        </p:nvSpPr>
        <p:spPr>
          <a:xfrm>
            <a:off x="381000" y="762000"/>
            <a:ext cx="8305800" cy="5638800"/>
          </a:xfrm>
        </p:spPr>
        <p:txBody>
          <a:bodyPr>
            <a:normAutofit/>
          </a:bodyPr>
          <a:lstStyle/>
          <a:p>
            <a:pPr algn="l"/>
            <a:r>
              <a:rPr lang="en-US" sz="2400" i="1" dirty="0" smtClean="0">
                <a:solidFill>
                  <a:srgbClr val="FF0000"/>
                </a:solidFill>
              </a:rPr>
              <a:t>Lecture 2:</a:t>
            </a:r>
            <a:r>
              <a:rPr lang="en-US" sz="2400" dirty="0" smtClean="0">
                <a:solidFill>
                  <a:schemeClr val="tx1"/>
                </a:solidFill>
              </a:rPr>
              <a:t> Types of fibres  </a:t>
            </a:r>
          </a:p>
          <a:p>
            <a:pPr marL="457200" indent="-342900" algn="just">
              <a:buFont typeface="Arial" panose="020B0604020202020204" pitchFamily="34" charset="0"/>
              <a:buChar char="•"/>
            </a:pPr>
            <a:r>
              <a:rPr lang="en-US" sz="2200" i="1" dirty="0" smtClean="0">
                <a:solidFill>
                  <a:schemeClr val="tx2"/>
                </a:solidFill>
              </a:rPr>
              <a:t>Boron fibers</a:t>
            </a:r>
          </a:p>
          <a:p>
            <a:pPr marL="914400" lvl="1" indent="-342900" algn="just">
              <a:buFont typeface="Wingdings" panose="05000000000000000000" pitchFamily="2" charset="2"/>
              <a:buChar char="§"/>
            </a:pPr>
            <a:r>
              <a:rPr lang="en-US" sz="2000" dirty="0" smtClean="0">
                <a:solidFill>
                  <a:schemeClr val="tx1"/>
                </a:solidFill>
              </a:rPr>
              <a:t>Boron </a:t>
            </a:r>
            <a:r>
              <a:rPr lang="en-US" sz="2000" dirty="0">
                <a:solidFill>
                  <a:schemeClr val="tx1"/>
                </a:solidFill>
              </a:rPr>
              <a:t>fibers are manufactured by chemical vapor deposition (CVD) </a:t>
            </a:r>
            <a:r>
              <a:rPr lang="en-US" sz="2000" dirty="0" smtClean="0">
                <a:solidFill>
                  <a:schemeClr val="tx1"/>
                </a:solidFill>
              </a:rPr>
              <a:t>of boron </a:t>
            </a:r>
            <a:r>
              <a:rPr lang="en-US" sz="2000" dirty="0">
                <a:solidFill>
                  <a:schemeClr val="tx1"/>
                </a:solidFill>
              </a:rPr>
              <a:t>onto a heated substrate (either a tungsten wire or a carbon monofilament</a:t>
            </a:r>
            <a:r>
              <a:rPr lang="en-US" sz="2000" dirty="0" smtClean="0">
                <a:solidFill>
                  <a:schemeClr val="tx1"/>
                </a:solidFill>
              </a:rPr>
              <a:t>). Boron </a:t>
            </a:r>
            <a:r>
              <a:rPr lang="en-US" sz="2000" dirty="0">
                <a:solidFill>
                  <a:schemeClr val="tx1"/>
                </a:solidFill>
              </a:rPr>
              <a:t>vapor is produced by the reaction of boron chloride with hydrogen:</a:t>
            </a:r>
          </a:p>
          <a:p>
            <a:pPr marL="457200" indent="-342900" algn="just">
              <a:buFont typeface="Arial" panose="020B0604020202020204" pitchFamily="34" charset="0"/>
              <a:buChar char="•"/>
            </a:pPr>
            <a:endParaRPr lang="en-US" sz="2200" i="1" dirty="0" smtClean="0">
              <a:solidFill>
                <a:schemeClr val="tx2"/>
              </a:solidFill>
            </a:endParaRPr>
          </a:p>
          <a:p>
            <a:pPr marL="114300"/>
            <a:r>
              <a:rPr lang="en-US" sz="2200" dirty="0" smtClean="0">
                <a:solidFill>
                  <a:schemeClr val="tx1"/>
                </a:solidFill>
              </a:rPr>
              <a:t>2BCl</a:t>
            </a:r>
            <a:r>
              <a:rPr lang="en-US" sz="2200" baseline="-25000" dirty="0" smtClean="0">
                <a:solidFill>
                  <a:schemeClr val="tx1"/>
                </a:solidFill>
              </a:rPr>
              <a:t>3</a:t>
            </a:r>
            <a:r>
              <a:rPr lang="en-US" sz="2200" dirty="0" smtClean="0">
                <a:solidFill>
                  <a:schemeClr val="tx1"/>
                </a:solidFill>
              </a:rPr>
              <a:t> + 3H</a:t>
            </a:r>
            <a:r>
              <a:rPr lang="en-US" sz="2200" baseline="-25000" dirty="0" smtClean="0">
                <a:solidFill>
                  <a:schemeClr val="tx1"/>
                </a:solidFill>
              </a:rPr>
              <a:t>2 </a:t>
            </a:r>
            <a:r>
              <a:rPr lang="en-US" sz="2200" dirty="0" smtClean="0">
                <a:solidFill>
                  <a:schemeClr val="tx1"/>
                </a:solidFill>
              </a:rPr>
              <a:t>=</a:t>
            </a:r>
            <a:r>
              <a:rPr lang="en-US" sz="2200" baseline="-25000" dirty="0">
                <a:solidFill>
                  <a:schemeClr val="tx1"/>
                </a:solidFill>
              </a:rPr>
              <a:t> </a:t>
            </a:r>
            <a:r>
              <a:rPr lang="en-US" sz="2200" dirty="0">
                <a:solidFill>
                  <a:schemeClr val="tx1"/>
                </a:solidFill>
              </a:rPr>
              <a:t>2B + </a:t>
            </a:r>
            <a:r>
              <a:rPr lang="en-US" sz="2200" dirty="0" smtClean="0">
                <a:solidFill>
                  <a:schemeClr val="tx1"/>
                </a:solidFill>
              </a:rPr>
              <a:t>6HCl</a:t>
            </a:r>
          </a:p>
          <a:p>
            <a:pPr marL="114300" algn="l"/>
            <a:endParaRPr lang="en-US" sz="2200" dirty="0">
              <a:solidFill>
                <a:schemeClr val="tx1"/>
              </a:solidFill>
            </a:endParaRPr>
          </a:p>
          <a:p>
            <a:pPr marL="1092200" indent="-406400" algn="just">
              <a:buFont typeface="+mj-lt"/>
              <a:buAutoNum type="arabicPeriod"/>
            </a:pPr>
            <a:endParaRPr lang="en-US" sz="35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22</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11/21/2018</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165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smtClean="0"/>
              <a:t>Theory of machines						</a:t>
            </a:r>
            <a:r>
              <a:rPr lang="en-US" sz="1800" i="1" dirty="0" err="1" smtClean="0"/>
              <a:t>Wessam</a:t>
            </a:r>
            <a:r>
              <a:rPr lang="en-US" sz="1800" i="1" dirty="0" smtClean="0"/>
              <a:t> Al </a:t>
            </a:r>
            <a:r>
              <a:rPr lang="en-US" sz="1800" i="1" dirty="0" err="1" smtClean="0"/>
              <a:t>Azzawi</a:t>
            </a:r>
            <a:endParaRPr lang="en-US" sz="1800" i="1" dirty="0"/>
          </a:p>
        </p:txBody>
      </p:sp>
      <p:sp>
        <p:nvSpPr>
          <p:cNvPr id="3" name="Subtitle 2"/>
          <p:cNvSpPr>
            <a:spLocks noGrp="1"/>
          </p:cNvSpPr>
          <p:nvPr>
            <p:ph type="subTitle" idx="1"/>
          </p:nvPr>
        </p:nvSpPr>
        <p:spPr>
          <a:xfrm>
            <a:off x="381000" y="762000"/>
            <a:ext cx="8305800" cy="5638800"/>
          </a:xfrm>
        </p:spPr>
        <p:txBody>
          <a:bodyPr>
            <a:normAutofit fontScale="47500" lnSpcReduction="20000"/>
          </a:bodyPr>
          <a:lstStyle/>
          <a:p>
            <a:pPr algn="l"/>
            <a:r>
              <a:rPr lang="en-US" sz="5100" i="1" dirty="0" smtClean="0">
                <a:solidFill>
                  <a:srgbClr val="FF0000"/>
                </a:solidFill>
              </a:rPr>
              <a:t>Lecture 2:</a:t>
            </a:r>
            <a:r>
              <a:rPr lang="en-US" sz="5100" dirty="0" smtClean="0">
                <a:solidFill>
                  <a:schemeClr val="tx1"/>
                </a:solidFill>
              </a:rPr>
              <a:t> Types of fibres  </a:t>
            </a:r>
          </a:p>
          <a:p>
            <a:pPr marL="457200" indent="-342900" algn="just">
              <a:buFont typeface="Arial" panose="020B0604020202020204" pitchFamily="34" charset="0"/>
              <a:buChar char="•"/>
            </a:pPr>
            <a:r>
              <a:rPr lang="en-US" sz="4600" i="1" dirty="0" smtClean="0">
                <a:solidFill>
                  <a:schemeClr val="tx2"/>
                </a:solidFill>
              </a:rPr>
              <a:t>Ceramic fibers</a:t>
            </a:r>
          </a:p>
          <a:p>
            <a:pPr marL="457200" indent="-342900" algn="just">
              <a:buFont typeface="Arial" panose="020B0604020202020204" pitchFamily="34" charset="0"/>
              <a:buChar char="•"/>
            </a:pPr>
            <a:endParaRPr lang="en-US" sz="2200" dirty="0">
              <a:solidFill>
                <a:schemeClr val="tx1"/>
              </a:solidFill>
            </a:endParaRPr>
          </a:p>
          <a:p>
            <a:pPr marL="1092200" indent="-406400" algn="just">
              <a:buFont typeface="+mj-lt"/>
              <a:buAutoNum type="arabicPeriod"/>
            </a:pPr>
            <a:endParaRPr lang="en-US" sz="3500" dirty="0" smtClean="0">
              <a:solidFill>
                <a:schemeClr val="tx1"/>
              </a:solidFill>
            </a:endParaRPr>
          </a:p>
          <a:p>
            <a:pPr marL="228600" algn="just"/>
            <a:endParaRPr lang="en-US" sz="3500" dirty="0" smtClean="0">
              <a:solidFill>
                <a:schemeClr val="tx1"/>
              </a:solidFill>
            </a:endParaRPr>
          </a:p>
          <a:p>
            <a:pPr marL="228600" algn="just"/>
            <a:endParaRPr lang="en-US" sz="3500" dirty="0">
              <a:solidFill>
                <a:schemeClr val="tx1"/>
              </a:solidFill>
            </a:endParaRPr>
          </a:p>
          <a:p>
            <a:pPr marL="228600" algn="just"/>
            <a:endParaRPr lang="en-US" sz="3500" dirty="0" smtClean="0">
              <a:solidFill>
                <a:schemeClr val="tx1"/>
              </a:solidFill>
            </a:endParaRPr>
          </a:p>
          <a:p>
            <a:pPr marL="228600" algn="just"/>
            <a:endParaRPr lang="en-US" sz="3500" dirty="0" smtClean="0">
              <a:solidFill>
                <a:schemeClr val="tx1"/>
              </a:solidFill>
            </a:endParaRPr>
          </a:p>
          <a:p>
            <a:pPr marL="800100" indent="-571500" algn="just">
              <a:buFont typeface="Wingdings" panose="05000000000000000000" pitchFamily="2" charset="2"/>
              <a:buChar char="§"/>
            </a:pPr>
            <a:r>
              <a:rPr lang="en-US" sz="4200" dirty="0" smtClean="0">
                <a:solidFill>
                  <a:schemeClr val="tx1"/>
                </a:solidFill>
              </a:rPr>
              <a:t>Silicon </a:t>
            </a:r>
            <a:r>
              <a:rPr lang="en-US" sz="4200" dirty="0">
                <a:solidFill>
                  <a:schemeClr val="tx1"/>
                </a:solidFill>
              </a:rPr>
              <a:t>carbide (</a:t>
            </a:r>
            <a:r>
              <a:rPr lang="en-US" sz="4200" dirty="0" err="1">
                <a:solidFill>
                  <a:schemeClr val="tx1"/>
                </a:solidFill>
              </a:rPr>
              <a:t>SiC</a:t>
            </a:r>
            <a:r>
              <a:rPr lang="en-US" sz="4200" dirty="0">
                <a:solidFill>
                  <a:schemeClr val="tx1"/>
                </a:solidFill>
              </a:rPr>
              <a:t>) and aluminum oxide (Al2O3) fibers are examples </a:t>
            </a:r>
            <a:r>
              <a:rPr lang="en-US" sz="4200" dirty="0" smtClean="0">
                <a:solidFill>
                  <a:schemeClr val="tx1"/>
                </a:solidFill>
              </a:rPr>
              <a:t>of ceramic </a:t>
            </a:r>
            <a:r>
              <a:rPr lang="en-US" sz="4200" dirty="0">
                <a:solidFill>
                  <a:schemeClr val="tx1"/>
                </a:solidFill>
              </a:rPr>
              <a:t>fibers notable for their high-temperature applications in metal </a:t>
            </a:r>
            <a:r>
              <a:rPr lang="en-US" sz="4200" dirty="0" smtClean="0">
                <a:solidFill>
                  <a:schemeClr val="tx1"/>
                </a:solidFill>
              </a:rPr>
              <a:t>and ceramic </a:t>
            </a:r>
            <a:r>
              <a:rPr lang="en-US" sz="4200" dirty="0">
                <a:solidFill>
                  <a:schemeClr val="tx1"/>
                </a:solidFill>
              </a:rPr>
              <a:t>matrix composites. </a:t>
            </a:r>
            <a:endParaRPr lang="en-US" sz="4200" dirty="0" smtClean="0">
              <a:solidFill>
                <a:schemeClr val="tx1"/>
              </a:solidFill>
            </a:endParaRPr>
          </a:p>
          <a:p>
            <a:pPr marL="800100" indent="-571500" algn="just">
              <a:buFont typeface="Wingdings" panose="05000000000000000000" pitchFamily="2" charset="2"/>
              <a:buChar char="§"/>
            </a:pPr>
            <a:r>
              <a:rPr lang="en-US" sz="4200" dirty="0" smtClean="0">
                <a:solidFill>
                  <a:schemeClr val="tx1"/>
                </a:solidFill>
              </a:rPr>
              <a:t>Their </a:t>
            </a:r>
            <a:r>
              <a:rPr lang="en-US" sz="4200" dirty="0">
                <a:solidFill>
                  <a:schemeClr val="tx1"/>
                </a:solidFill>
              </a:rPr>
              <a:t>melting points are 28308C and 20458C</a:t>
            </a:r>
            <a:r>
              <a:rPr lang="en-US" sz="4200" dirty="0" smtClean="0">
                <a:solidFill>
                  <a:schemeClr val="tx1"/>
                </a:solidFill>
              </a:rPr>
              <a:t>, respectively</a:t>
            </a:r>
            <a:r>
              <a:rPr lang="en-US" sz="4200" dirty="0">
                <a:solidFill>
                  <a:schemeClr val="tx1"/>
                </a:solidFill>
              </a:rPr>
              <a:t>. </a:t>
            </a:r>
            <a:endParaRPr lang="en-US" sz="4200" dirty="0" smtClean="0">
              <a:solidFill>
                <a:schemeClr val="tx1"/>
              </a:solidFill>
            </a:endParaRPr>
          </a:p>
          <a:p>
            <a:pPr marL="800100" indent="-571500" algn="just">
              <a:buFont typeface="Wingdings" panose="05000000000000000000" pitchFamily="2" charset="2"/>
              <a:buChar char="§"/>
            </a:pPr>
            <a:r>
              <a:rPr lang="en-US" sz="4200" dirty="0" smtClean="0">
                <a:solidFill>
                  <a:schemeClr val="tx1"/>
                </a:solidFill>
              </a:rPr>
              <a:t>Silicon </a:t>
            </a:r>
            <a:r>
              <a:rPr lang="en-US" sz="4200" dirty="0">
                <a:solidFill>
                  <a:schemeClr val="tx1"/>
                </a:solidFill>
              </a:rPr>
              <a:t>carbide retains its strength well above 6508C, and </a:t>
            </a:r>
            <a:r>
              <a:rPr lang="en-US" sz="4200" dirty="0" smtClean="0">
                <a:solidFill>
                  <a:schemeClr val="tx1"/>
                </a:solidFill>
              </a:rPr>
              <a:t>aluminum oxide </a:t>
            </a:r>
            <a:r>
              <a:rPr lang="en-US" sz="4200" dirty="0">
                <a:solidFill>
                  <a:schemeClr val="tx1"/>
                </a:solidFill>
              </a:rPr>
              <a:t>has excellent strength retention up to about 13708C. </a:t>
            </a:r>
            <a:endParaRPr lang="en-US" sz="4200" dirty="0" smtClean="0">
              <a:solidFill>
                <a:schemeClr val="tx1"/>
              </a:solidFill>
            </a:endParaRPr>
          </a:p>
          <a:p>
            <a:pPr marL="800100" indent="-571500" algn="just">
              <a:buFont typeface="Wingdings" panose="05000000000000000000" pitchFamily="2" charset="2"/>
              <a:buChar char="§"/>
            </a:pPr>
            <a:r>
              <a:rPr lang="en-US" sz="4200" dirty="0" smtClean="0">
                <a:solidFill>
                  <a:schemeClr val="tx1"/>
                </a:solidFill>
              </a:rPr>
              <a:t>Both </a:t>
            </a:r>
            <a:r>
              <a:rPr lang="en-US" sz="4200" dirty="0">
                <a:solidFill>
                  <a:schemeClr val="tx1"/>
                </a:solidFill>
              </a:rPr>
              <a:t>fibers </a:t>
            </a:r>
            <a:r>
              <a:rPr lang="en-US" sz="4200" dirty="0" smtClean="0">
                <a:solidFill>
                  <a:schemeClr val="tx1"/>
                </a:solidFill>
              </a:rPr>
              <a:t>are suitable </a:t>
            </a:r>
            <a:r>
              <a:rPr lang="en-US" sz="4200" dirty="0">
                <a:solidFill>
                  <a:schemeClr val="tx1"/>
                </a:solidFill>
              </a:rPr>
              <a:t>for reinforcing metal matrices in which carbon and boron fibers </a:t>
            </a:r>
            <a:r>
              <a:rPr lang="en-US" sz="4200" dirty="0" smtClean="0">
                <a:solidFill>
                  <a:schemeClr val="tx1"/>
                </a:solidFill>
              </a:rPr>
              <a:t>exhibit adverse </a:t>
            </a:r>
            <a:r>
              <a:rPr lang="en-US" sz="4200" dirty="0">
                <a:solidFill>
                  <a:schemeClr val="tx1"/>
                </a:solidFill>
              </a:rPr>
              <a:t>reactivity. </a:t>
            </a:r>
            <a:endParaRPr lang="en-US" sz="4200" dirty="0" smtClean="0">
              <a:solidFill>
                <a:schemeClr val="tx1"/>
              </a:solidFill>
            </a:endParaRPr>
          </a:p>
          <a:p>
            <a:pPr marL="800100" indent="-571500" algn="just">
              <a:buFont typeface="Wingdings" panose="05000000000000000000" pitchFamily="2" charset="2"/>
              <a:buChar char="§"/>
            </a:pPr>
            <a:r>
              <a:rPr lang="en-US" sz="4200" dirty="0" smtClean="0">
                <a:solidFill>
                  <a:schemeClr val="tx1"/>
                </a:solidFill>
              </a:rPr>
              <a:t>Aluminum </a:t>
            </a:r>
            <a:r>
              <a:rPr lang="en-US" sz="4200" dirty="0">
                <a:solidFill>
                  <a:schemeClr val="tx1"/>
                </a:solidFill>
              </a:rPr>
              <a:t>oxide fibers have lower thermal and </a:t>
            </a:r>
            <a:r>
              <a:rPr lang="en-US" sz="4200" dirty="0" smtClean="0">
                <a:solidFill>
                  <a:schemeClr val="tx1"/>
                </a:solidFill>
              </a:rPr>
              <a:t>electrical conductivities </a:t>
            </a:r>
            <a:r>
              <a:rPr lang="en-US" sz="4200" dirty="0">
                <a:solidFill>
                  <a:schemeClr val="tx1"/>
                </a:solidFill>
              </a:rPr>
              <a:t>and have higher coefficient of thermal expansion than </a:t>
            </a:r>
            <a:r>
              <a:rPr lang="en-US" sz="4200" dirty="0" smtClean="0">
                <a:solidFill>
                  <a:schemeClr val="tx1"/>
                </a:solidFill>
              </a:rPr>
              <a:t>silicon carbide </a:t>
            </a:r>
            <a:r>
              <a:rPr lang="en-US" sz="4200" dirty="0">
                <a:solidFill>
                  <a:schemeClr val="tx1"/>
                </a:solidFill>
              </a:rPr>
              <a:t>fibers</a:t>
            </a:r>
            <a:r>
              <a:rPr lang="en-US" sz="4200" dirty="0" smtClean="0">
                <a:solidFill>
                  <a:schemeClr val="tx1"/>
                </a:solidFill>
              </a:rPr>
              <a:t>.</a:t>
            </a:r>
            <a:endParaRPr lang="en-US" sz="42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23</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11/21/2018</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550" y="1066800"/>
            <a:ext cx="306705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373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smtClean="0"/>
              <a:t>Theory of machines						</a:t>
            </a:r>
            <a:r>
              <a:rPr lang="en-US" sz="1800" i="1" dirty="0" err="1" smtClean="0"/>
              <a:t>Wessam</a:t>
            </a:r>
            <a:r>
              <a:rPr lang="en-US" sz="1800" i="1" dirty="0" smtClean="0"/>
              <a:t> Al </a:t>
            </a:r>
            <a:r>
              <a:rPr lang="en-US" sz="1800" i="1" dirty="0" err="1" smtClean="0"/>
              <a:t>Azzawi</a:t>
            </a:r>
            <a:endParaRPr lang="en-US" sz="1800" i="1" dirty="0"/>
          </a:p>
        </p:txBody>
      </p:sp>
      <p:sp>
        <p:nvSpPr>
          <p:cNvPr id="3" name="Subtitle 2"/>
          <p:cNvSpPr>
            <a:spLocks noGrp="1"/>
          </p:cNvSpPr>
          <p:nvPr>
            <p:ph type="subTitle" idx="1"/>
          </p:nvPr>
        </p:nvSpPr>
        <p:spPr>
          <a:xfrm>
            <a:off x="381000" y="762000"/>
            <a:ext cx="8305800" cy="5638800"/>
          </a:xfrm>
        </p:spPr>
        <p:txBody>
          <a:bodyPr>
            <a:normAutofit/>
          </a:bodyPr>
          <a:lstStyle/>
          <a:p>
            <a:pPr algn="l"/>
            <a:r>
              <a:rPr lang="en-US" sz="2400" i="1" dirty="0" smtClean="0">
                <a:solidFill>
                  <a:srgbClr val="FF0000"/>
                </a:solidFill>
              </a:rPr>
              <a:t>Lecture 2:</a:t>
            </a:r>
            <a:r>
              <a:rPr lang="en-US" sz="2400" dirty="0" smtClean="0">
                <a:solidFill>
                  <a:schemeClr val="tx1"/>
                </a:solidFill>
              </a:rPr>
              <a:t> Types of fibres  </a:t>
            </a:r>
          </a:p>
          <a:p>
            <a:pPr marL="457200" indent="-342900" algn="just">
              <a:buFont typeface="Arial" panose="020B0604020202020204" pitchFamily="34" charset="0"/>
              <a:buChar char="•"/>
            </a:pPr>
            <a:r>
              <a:rPr lang="en-US" sz="2200" i="1" dirty="0" smtClean="0">
                <a:solidFill>
                  <a:schemeClr val="tx2"/>
                </a:solidFill>
              </a:rPr>
              <a:t>Ceramic fibers</a:t>
            </a:r>
          </a:p>
          <a:p>
            <a:pPr marL="457200" indent="-342900" algn="just">
              <a:buFont typeface="Arial" panose="020B0604020202020204" pitchFamily="34" charset="0"/>
              <a:buChar char="•"/>
            </a:pPr>
            <a:endParaRPr lang="en-US" sz="2200" dirty="0">
              <a:solidFill>
                <a:schemeClr val="tx1"/>
              </a:solidFill>
            </a:endParaRPr>
          </a:p>
          <a:p>
            <a:pPr marL="1092200" indent="-406400" algn="just">
              <a:buFont typeface="+mj-lt"/>
              <a:buAutoNum type="arabicPeriod"/>
            </a:pPr>
            <a:endParaRPr lang="en-US" sz="3500" dirty="0" smtClean="0">
              <a:solidFill>
                <a:schemeClr val="tx1"/>
              </a:solidFill>
            </a:endParaRPr>
          </a:p>
          <a:p>
            <a:pPr marL="800100" indent="-571500" algn="just">
              <a:buFont typeface="Wingdings" panose="05000000000000000000" pitchFamily="2" charset="2"/>
              <a:buChar char="§"/>
            </a:pPr>
            <a:r>
              <a:rPr lang="en-US" sz="2200" dirty="0" smtClean="0">
                <a:solidFill>
                  <a:schemeClr val="tx1"/>
                </a:solidFill>
              </a:rPr>
              <a:t>Silicon </a:t>
            </a:r>
            <a:r>
              <a:rPr lang="en-US" sz="2200" dirty="0">
                <a:solidFill>
                  <a:schemeClr val="tx1"/>
                </a:solidFill>
              </a:rPr>
              <a:t>carbide fibers are available in three different </a:t>
            </a:r>
            <a:r>
              <a:rPr lang="en-US" sz="2200" dirty="0" smtClean="0">
                <a:solidFill>
                  <a:schemeClr val="tx1"/>
                </a:solidFill>
              </a:rPr>
              <a:t>forms:</a:t>
            </a:r>
          </a:p>
          <a:p>
            <a:pPr marL="971550" indent="-742950" algn="just">
              <a:buFont typeface="+mj-lt"/>
              <a:buAutoNum type="arabicPeriod"/>
            </a:pPr>
            <a:r>
              <a:rPr lang="en-US" sz="2200" dirty="0">
                <a:solidFill>
                  <a:schemeClr val="tx1"/>
                </a:solidFill>
              </a:rPr>
              <a:t>Monofilaments </a:t>
            </a:r>
            <a:endParaRPr lang="en-US" sz="2200" dirty="0" smtClean="0">
              <a:solidFill>
                <a:schemeClr val="tx1"/>
              </a:solidFill>
            </a:endParaRPr>
          </a:p>
          <a:p>
            <a:pPr marL="971550" indent="-742950" algn="just">
              <a:buFont typeface="+mj-lt"/>
              <a:buAutoNum type="arabicPeriod"/>
            </a:pPr>
            <a:endParaRPr lang="en-US" sz="2200" dirty="0" smtClean="0">
              <a:solidFill>
                <a:schemeClr val="tx1"/>
              </a:solidFill>
            </a:endParaRPr>
          </a:p>
          <a:p>
            <a:pPr marL="971550" indent="-742950" algn="just">
              <a:buFont typeface="+mj-lt"/>
              <a:buAutoNum type="arabicPeriod"/>
            </a:pPr>
            <a:endParaRPr lang="en-US" sz="2200" dirty="0" smtClean="0">
              <a:solidFill>
                <a:schemeClr val="tx1"/>
              </a:solidFill>
            </a:endParaRPr>
          </a:p>
          <a:p>
            <a:pPr marL="971550" indent="-742950" algn="just">
              <a:buFont typeface="+mj-lt"/>
              <a:buAutoNum type="arabicPeriod"/>
            </a:pPr>
            <a:r>
              <a:rPr lang="en-US" sz="2200" dirty="0" smtClean="0">
                <a:solidFill>
                  <a:schemeClr val="tx1"/>
                </a:solidFill>
              </a:rPr>
              <a:t>Multifilament yarn</a:t>
            </a:r>
          </a:p>
          <a:p>
            <a:pPr marL="971550" indent="-742950" algn="just">
              <a:buFont typeface="+mj-lt"/>
              <a:buAutoNum type="arabicPeriod"/>
            </a:pPr>
            <a:endParaRPr lang="en-US" sz="2200" dirty="0" smtClean="0">
              <a:solidFill>
                <a:schemeClr val="tx1"/>
              </a:solidFill>
            </a:endParaRPr>
          </a:p>
          <a:p>
            <a:pPr marL="971550" indent="-742950" algn="just">
              <a:buFont typeface="+mj-lt"/>
              <a:buAutoNum type="arabicPeriod"/>
            </a:pPr>
            <a:endParaRPr lang="en-US" sz="2200" dirty="0" smtClean="0">
              <a:solidFill>
                <a:schemeClr val="tx1"/>
              </a:solidFill>
            </a:endParaRPr>
          </a:p>
          <a:p>
            <a:pPr marL="971550" indent="-742950" algn="just">
              <a:buFont typeface="+mj-lt"/>
              <a:buAutoNum type="arabicPeriod"/>
            </a:pPr>
            <a:r>
              <a:rPr lang="en-US" sz="2200" dirty="0" smtClean="0">
                <a:solidFill>
                  <a:schemeClr val="tx1"/>
                </a:solidFill>
              </a:rPr>
              <a:t>Whiskers</a:t>
            </a:r>
            <a:endParaRPr lang="en-US" sz="22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24</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11/21/2018</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550" y="914400"/>
            <a:ext cx="306705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100" y="3124200"/>
            <a:ext cx="25400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6587" y="4965700"/>
            <a:ext cx="28670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262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smtClean="0"/>
              <a:t>Theory of machines						</a:t>
            </a:r>
            <a:r>
              <a:rPr lang="en-US" sz="1800" i="1" dirty="0" err="1" smtClean="0"/>
              <a:t>Wessam</a:t>
            </a:r>
            <a:r>
              <a:rPr lang="en-US" sz="1800" i="1" dirty="0" smtClean="0"/>
              <a:t> Al </a:t>
            </a:r>
            <a:r>
              <a:rPr lang="en-US" sz="1800" i="1" dirty="0" err="1" smtClean="0"/>
              <a:t>Azzawi</a:t>
            </a:r>
            <a:endParaRPr lang="en-US" sz="1800" i="1" dirty="0"/>
          </a:p>
        </p:txBody>
      </p:sp>
      <p:sp>
        <p:nvSpPr>
          <p:cNvPr id="3" name="Subtitle 2"/>
          <p:cNvSpPr>
            <a:spLocks noGrp="1"/>
          </p:cNvSpPr>
          <p:nvPr>
            <p:ph type="subTitle" idx="1"/>
          </p:nvPr>
        </p:nvSpPr>
        <p:spPr>
          <a:xfrm>
            <a:off x="381000" y="762000"/>
            <a:ext cx="8458200" cy="5562600"/>
          </a:xfrm>
        </p:spPr>
        <p:txBody>
          <a:bodyPr>
            <a:normAutofit/>
          </a:bodyPr>
          <a:lstStyle/>
          <a:p>
            <a:pPr algn="l"/>
            <a:r>
              <a:rPr lang="en-US" sz="2400" i="1" dirty="0" smtClean="0">
                <a:solidFill>
                  <a:srgbClr val="FF0000"/>
                </a:solidFill>
              </a:rPr>
              <a:t>Lecture 2:</a:t>
            </a:r>
            <a:r>
              <a:rPr lang="en-US" sz="2400" dirty="0" smtClean="0">
                <a:solidFill>
                  <a:schemeClr val="tx1"/>
                </a:solidFill>
              </a:rPr>
              <a:t> Types of fibres  </a:t>
            </a:r>
            <a:endParaRPr lang="en-US" sz="2200" dirty="0" smtClean="0">
              <a:solidFill>
                <a:schemeClr val="tx1"/>
              </a:solidFill>
            </a:endParaRPr>
          </a:p>
          <a:p>
            <a:pPr marL="114300" algn="just"/>
            <a:r>
              <a:rPr lang="en-US" sz="2000" dirty="0">
                <a:solidFill>
                  <a:schemeClr val="tx1"/>
                </a:solidFill>
              </a:rPr>
              <a:t>A number of commercially available fibers and their properties are listed </a:t>
            </a:r>
            <a:r>
              <a:rPr lang="en-US" sz="2000" dirty="0" smtClean="0">
                <a:solidFill>
                  <a:schemeClr val="tx1"/>
                </a:solidFill>
              </a:rPr>
              <a:t>in the table:</a:t>
            </a:r>
          </a:p>
          <a:p>
            <a:pPr marL="114300" algn="just"/>
            <a:endParaRPr lang="en-US" sz="2400" dirty="0" smtClean="0">
              <a:solidFill>
                <a:schemeClr val="tx2"/>
              </a:solidFill>
            </a:endParaRPr>
          </a:p>
          <a:p>
            <a:pPr marL="1257300" algn="l"/>
            <a:endParaRPr lang="en-US" sz="2400" dirty="0" smtClean="0">
              <a:solidFill>
                <a:schemeClr val="tx1"/>
              </a:solidFill>
            </a:endParaRPr>
          </a:p>
          <a:p>
            <a:pPr marL="1828800" indent="-342900" algn="l">
              <a:buFont typeface="Arial" panose="020B0604020202020204" pitchFamily="34" charset="0"/>
              <a:buChar char="•"/>
            </a:pPr>
            <a:endParaRPr lang="en-US" sz="2200" dirty="0" smtClean="0">
              <a:solidFill>
                <a:schemeClr val="tx1"/>
              </a:solidFill>
            </a:endParaRPr>
          </a:p>
          <a:p>
            <a:pPr algn="l"/>
            <a:endParaRPr lang="en-US" sz="2200" dirty="0" smtClean="0">
              <a:solidFill>
                <a:schemeClr val="tx1"/>
              </a:solidFill>
            </a:endParaRPr>
          </a:p>
          <a:p>
            <a:pPr marL="914400" indent="-457200" algn="just">
              <a:buClr>
                <a:schemeClr val="tx1"/>
              </a:buClr>
              <a:buFont typeface="Wingdings" panose="05000000000000000000" pitchFamily="2" charset="2"/>
              <a:buChar char="§"/>
            </a:pPr>
            <a:endParaRPr lang="en-US" sz="5500" dirty="0" smtClean="0">
              <a:solidFill>
                <a:schemeClr val="tx1"/>
              </a:solidFill>
            </a:endParaRPr>
          </a:p>
          <a:p>
            <a:pPr marL="457200" algn="just"/>
            <a:endParaRPr lang="en-US" sz="3500" dirty="0" smtClean="0">
              <a:solidFill>
                <a:schemeClr val="tx1"/>
              </a:solidFill>
            </a:endParaRPr>
          </a:p>
          <a:p>
            <a:pPr marL="457200" algn="just"/>
            <a:endParaRPr lang="en-US" sz="35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3</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11/21/2018</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47874"/>
            <a:ext cx="7891988"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3851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smtClean="0"/>
              <a:t>Theory of machines						</a:t>
            </a:r>
            <a:r>
              <a:rPr lang="en-US" sz="1800" i="1" dirty="0" err="1" smtClean="0"/>
              <a:t>Wessam</a:t>
            </a:r>
            <a:r>
              <a:rPr lang="en-US" sz="1800" i="1" dirty="0" smtClean="0"/>
              <a:t> Al </a:t>
            </a:r>
            <a:r>
              <a:rPr lang="en-US" sz="1800" i="1" dirty="0" err="1" smtClean="0"/>
              <a:t>Azzawi</a:t>
            </a:r>
            <a:endParaRPr lang="en-US" sz="1800" i="1" dirty="0"/>
          </a:p>
        </p:txBody>
      </p:sp>
      <p:sp>
        <p:nvSpPr>
          <p:cNvPr id="3" name="Subtitle 2"/>
          <p:cNvSpPr>
            <a:spLocks noGrp="1"/>
          </p:cNvSpPr>
          <p:nvPr>
            <p:ph type="subTitle" idx="1"/>
          </p:nvPr>
        </p:nvSpPr>
        <p:spPr>
          <a:xfrm>
            <a:off x="381000" y="762000"/>
            <a:ext cx="8458200" cy="5562600"/>
          </a:xfrm>
        </p:spPr>
        <p:txBody>
          <a:bodyPr>
            <a:normAutofit/>
          </a:bodyPr>
          <a:lstStyle/>
          <a:p>
            <a:pPr algn="l"/>
            <a:r>
              <a:rPr lang="en-US" sz="2400" i="1" dirty="0" smtClean="0">
                <a:solidFill>
                  <a:srgbClr val="FF0000"/>
                </a:solidFill>
              </a:rPr>
              <a:t>Lecture 2:</a:t>
            </a:r>
            <a:r>
              <a:rPr lang="en-US" sz="2400" dirty="0" smtClean="0">
                <a:solidFill>
                  <a:schemeClr val="tx1"/>
                </a:solidFill>
              </a:rPr>
              <a:t> Types of fibres  </a:t>
            </a:r>
            <a:endParaRPr lang="en-US" sz="2200" dirty="0" smtClean="0">
              <a:solidFill>
                <a:schemeClr val="tx1"/>
              </a:solidFill>
            </a:endParaRPr>
          </a:p>
          <a:p>
            <a:pPr marL="457200" indent="-342900" algn="just">
              <a:buFont typeface="Arial" panose="020B0604020202020204" pitchFamily="34" charset="0"/>
              <a:buChar char="•"/>
            </a:pPr>
            <a:r>
              <a:rPr lang="en-US" sz="2200" i="1" dirty="0" smtClean="0">
                <a:solidFill>
                  <a:schemeClr val="tx2"/>
                </a:solidFill>
              </a:rPr>
              <a:t>Glass fiber</a:t>
            </a:r>
          </a:p>
          <a:p>
            <a:pPr marL="114300" algn="just"/>
            <a:r>
              <a:rPr lang="en-US" sz="2000" dirty="0">
                <a:solidFill>
                  <a:schemeClr val="tx1"/>
                </a:solidFill>
              </a:rPr>
              <a:t>Glass fibers are the most common of all reinforcing fibers for polymeric matrix</a:t>
            </a:r>
          </a:p>
          <a:p>
            <a:pPr marL="114300" algn="just"/>
            <a:r>
              <a:rPr lang="en-US" sz="2000" dirty="0">
                <a:solidFill>
                  <a:schemeClr val="tx1"/>
                </a:solidFill>
              </a:rPr>
              <a:t>composites (PMC). The principal advantages of glass fibers </a:t>
            </a:r>
            <a:r>
              <a:rPr lang="en-US" sz="2000" dirty="0" smtClean="0">
                <a:solidFill>
                  <a:schemeClr val="tx1"/>
                </a:solidFill>
              </a:rPr>
              <a:t>are:</a:t>
            </a:r>
          </a:p>
          <a:p>
            <a:pPr marL="863600" indent="-342900" algn="just">
              <a:buFont typeface="+mj-lt"/>
              <a:buAutoNum type="arabicPeriod"/>
            </a:pPr>
            <a:r>
              <a:rPr lang="en-US" sz="2000" dirty="0" smtClean="0">
                <a:solidFill>
                  <a:schemeClr val="tx1"/>
                </a:solidFill>
              </a:rPr>
              <a:t>low cost</a:t>
            </a:r>
          </a:p>
          <a:p>
            <a:pPr marL="863600" indent="-342900" algn="just">
              <a:buFont typeface="+mj-lt"/>
              <a:buAutoNum type="arabicPeriod"/>
            </a:pPr>
            <a:r>
              <a:rPr lang="en-US" sz="2000" dirty="0" smtClean="0">
                <a:solidFill>
                  <a:schemeClr val="tx1"/>
                </a:solidFill>
              </a:rPr>
              <a:t>High tensile strength</a:t>
            </a:r>
          </a:p>
          <a:p>
            <a:pPr marL="863600" indent="-342900" algn="just">
              <a:buFont typeface="+mj-lt"/>
              <a:buAutoNum type="arabicPeriod"/>
            </a:pPr>
            <a:r>
              <a:rPr lang="en-US" sz="2000" dirty="0" smtClean="0">
                <a:solidFill>
                  <a:schemeClr val="tx1"/>
                </a:solidFill>
              </a:rPr>
              <a:t>High </a:t>
            </a:r>
            <a:r>
              <a:rPr lang="en-US" sz="2000" dirty="0">
                <a:solidFill>
                  <a:schemeClr val="tx1"/>
                </a:solidFill>
              </a:rPr>
              <a:t>chemical </a:t>
            </a:r>
            <a:r>
              <a:rPr lang="en-US" sz="2000" dirty="0" smtClean="0">
                <a:solidFill>
                  <a:schemeClr val="tx1"/>
                </a:solidFill>
              </a:rPr>
              <a:t>resistance</a:t>
            </a:r>
          </a:p>
          <a:p>
            <a:pPr marL="863600" indent="-342900" algn="just">
              <a:buFont typeface="+mj-lt"/>
              <a:buAutoNum type="arabicPeriod"/>
            </a:pPr>
            <a:r>
              <a:rPr lang="en-US" sz="2000" dirty="0" smtClean="0">
                <a:solidFill>
                  <a:schemeClr val="tx1"/>
                </a:solidFill>
              </a:rPr>
              <a:t>Excellent </a:t>
            </a:r>
            <a:r>
              <a:rPr lang="en-US" sz="2000" dirty="0">
                <a:solidFill>
                  <a:schemeClr val="tx1"/>
                </a:solidFill>
              </a:rPr>
              <a:t>insulating </a:t>
            </a:r>
            <a:r>
              <a:rPr lang="en-US" sz="2000" dirty="0" smtClean="0">
                <a:solidFill>
                  <a:schemeClr val="tx1"/>
                </a:solidFill>
              </a:rPr>
              <a:t>properties</a:t>
            </a:r>
            <a:endParaRPr lang="en-US" sz="2000" dirty="0">
              <a:solidFill>
                <a:schemeClr val="tx1"/>
              </a:solidFill>
            </a:endParaRPr>
          </a:p>
          <a:p>
            <a:pPr marL="114300" algn="just"/>
            <a:r>
              <a:rPr lang="en-US" sz="2000" dirty="0">
                <a:solidFill>
                  <a:schemeClr val="tx1"/>
                </a:solidFill>
              </a:rPr>
              <a:t>The disadvantages </a:t>
            </a:r>
            <a:r>
              <a:rPr lang="en-US" sz="2000" dirty="0" smtClean="0">
                <a:solidFill>
                  <a:schemeClr val="tx1"/>
                </a:solidFill>
              </a:rPr>
              <a:t>are:</a:t>
            </a:r>
          </a:p>
          <a:p>
            <a:pPr marL="863600" indent="-342900" algn="just">
              <a:buFont typeface="+mj-lt"/>
              <a:buAutoNum type="arabicPeriod"/>
            </a:pPr>
            <a:r>
              <a:rPr lang="en-US" sz="2000" dirty="0" smtClean="0">
                <a:solidFill>
                  <a:schemeClr val="tx1"/>
                </a:solidFill>
              </a:rPr>
              <a:t>Relatively low </a:t>
            </a:r>
            <a:r>
              <a:rPr lang="en-US" sz="2000" dirty="0">
                <a:solidFill>
                  <a:schemeClr val="tx1"/>
                </a:solidFill>
              </a:rPr>
              <a:t>tensile </a:t>
            </a:r>
            <a:r>
              <a:rPr lang="en-US" sz="2000" dirty="0" smtClean="0">
                <a:solidFill>
                  <a:schemeClr val="tx1"/>
                </a:solidFill>
              </a:rPr>
              <a:t>modulus</a:t>
            </a:r>
          </a:p>
          <a:p>
            <a:pPr marL="863600" indent="-342900" algn="just">
              <a:buFont typeface="+mj-lt"/>
              <a:buAutoNum type="arabicPeriod"/>
            </a:pPr>
            <a:r>
              <a:rPr lang="en-US" sz="2000" dirty="0" smtClean="0">
                <a:solidFill>
                  <a:schemeClr val="tx1"/>
                </a:solidFill>
              </a:rPr>
              <a:t>High </a:t>
            </a:r>
            <a:r>
              <a:rPr lang="en-US" sz="2000" dirty="0">
                <a:solidFill>
                  <a:schemeClr val="tx1"/>
                </a:solidFill>
              </a:rPr>
              <a:t>density (</a:t>
            </a:r>
            <a:r>
              <a:rPr lang="en-US" sz="2000" dirty="0" smtClean="0">
                <a:solidFill>
                  <a:schemeClr val="tx1"/>
                </a:solidFill>
              </a:rPr>
              <a:t>among the </a:t>
            </a:r>
            <a:r>
              <a:rPr lang="en-US" sz="2000" dirty="0">
                <a:solidFill>
                  <a:schemeClr val="tx1"/>
                </a:solidFill>
              </a:rPr>
              <a:t>commercial fibers</a:t>
            </a:r>
            <a:r>
              <a:rPr lang="en-US" sz="2000" dirty="0" smtClean="0">
                <a:solidFill>
                  <a:schemeClr val="tx1"/>
                </a:solidFill>
              </a:rPr>
              <a:t>)</a:t>
            </a:r>
          </a:p>
          <a:p>
            <a:pPr marL="863600" indent="-342900" algn="just">
              <a:buFont typeface="+mj-lt"/>
              <a:buAutoNum type="arabicPeriod"/>
            </a:pPr>
            <a:r>
              <a:rPr lang="en-US" sz="2000" dirty="0" smtClean="0">
                <a:solidFill>
                  <a:schemeClr val="tx1"/>
                </a:solidFill>
              </a:rPr>
              <a:t>Sensitivity </a:t>
            </a:r>
            <a:r>
              <a:rPr lang="en-US" sz="2000" dirty="0">
                <a:solidFill>
                  <a:schemeClr val="tx1"/>
                </a:solidFill>
              </a:rPr>
              <a:t>to abrasion </a:t>
            </a:r>
            <a:endParaRPr lang="en-US" sz="2000" dirty="0" smtClean="0">
              <a:solidFill>
                <a:schemeClr val="tx1"/>
              </a:solidFill>
            </a:endParaRPr>
          </a:p>
          <a:p>
            <a:pPr marL="863600" indent="-342900" algn="just">
              <a:buFont typeface="+mj-lt"/>
              <a:buAutoNum type="arabicPeriod"/>
            </a:pPr>
            <a:r>
              <a:rPr lang="en-US" sz="2000" dirty="0" smtClean="0">
                <a:solidFill>
                  <a:schemeClr val="tx1"/>
                </a:solidFill>
              </a:rPr>
              <a:t>Relatively </a:t>
            </a:r>
            <a:r>
              <a:rPr lang="en-US" sz="2000" dirty="0">
                <a:solidFill>
                  <a:schemeClr val="tx1"/>
                </a:solidFill>
              </a:rPr>
              <a:t>low fatigue </a:t>
            </a:r>
            <a:r>
              <a:rPr lang="en-US" sz="2000" dirty="0" smtClean="0">
                <a:solidFill>
                  <a:schemeClr val="tx1"/>
                </a:solidFill>
              </a:rPr>
              <a:t>resistance</a:t>
            </a:r>
          </a:p>
          <a:p>
            <a:pPr marL="863600" indent="-342900" algn="just">
              <a:buFont typeface="+mj-lt"/>
              <a:buAutoNum type="arabicPeriod"/>
            </a:pPr>
            <a:r>
              <a:rPr lang="en-US" sz="2000" dirty="0" smtClean="0">
                <a:solidFill>
                  <a:schemeClr val="tx1"/>
                </a:solidFill>
              </a:rPr>
              <a:t>High hardness </a:t>
            </a:r>
            <a:r>
              <a:rPr lang="en-US" sz="2000" dirty="0">
                <a:solidFill>
                  <a:schemeClr val="tx1"/>
                </a:solidFill>
              </a:rPr>
              <a:t>(which causes excessive wear on molding dies and cutting tools).</a:t>
            </a:r>
            <a:endParaRPr lang="en-US" sz="2000" dirty="0" smtClean="0">
              <a:solidFill>
                <a:schemeClr val="tx1"/>
              </a:solidFill>
            </a:endParaRPr>
          </a:p>
          <a:p>
            <a:pPr marL="1257300" algn="l"/>
            <a:endParaRPr lang="en-US" sz="2400" dirty="0" smtClean="0">
              <a:solidFill>
                <a:schemeClr val="tx1"/>
              </a:solidFill>
            </a:endParaRPr>
          </a:p>
          <a:p>
            <a:pPr marL="1828800" indent="-342900" algn="l">
              <a:buFont typeface="Arial" panose="020B0604020202020204" pitchFamily="34" charset="0"/>
              <a:buChar char="•"/>
            </a:pPr>
            <a:endParaRPr lang="en-US" sz="2200" dirty="0" smtClean="0">
              <a:solidFill>
                <a:schemeClr val="tx1"/>
              </a:solidFill>
            </a:endParaRPr>
          </a:p>
          <a:p>
            <a:pPr algn="l"/>
            <a:endParaRPr lang="en-US" sz="2200" dirty="0" smtClean="0">
              <a:solidFill>
                <a:schemeClr val="tx1"/>
              </a:solidFill>
            </a:endParaRPr>
          </a:p>
          <a:p>
            <a:pPr marL="914400" indent="-457200" algn="just">
              <a:buClr>
                <a:schemeClr val="tx1"/>
              </a:buClr>
              <a:buFont typeface="Wingdings" panose="05000000000000000000" pitchFamily="2" charset="2"/>
              <a:buChar char="§"/>
            </a:pPr>
            <a:endParaRPr lang="en-US" sz="5500" dirty="0" smtClean="0">
              <a:solidFill>
                <a:schemeClr val="tx1"/>
              </a:solidFill>
            </a:endParaRPr>
          </a:p>
          <a:p>
            <a:pPr marL="457200" algn="just"/>
            <a:endParaRPr lang="en-US" sz="3500" dirty="0" smtClean="0">
              <a:solidFill>
                <a:schemeClr val="tx1"/>
              </a:solidFill>
            </a:endParaRPr>
          </a:p>
          <a:p>
            <a:pPr marL="457200" algn="just"/>
            <a:endParaRPr lang="en-US" sz="35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4</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11/21/2018</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890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smtClean="0"/>
              <a:t>Theory of machines						</a:t>
            </a:r>
            <a:r>
              <a:rPr lang="en-US" sz="1800" i="1" dirty="0" err="1" smtClean="0"/>
              <a:t>Wessam</a:t>
            </a:r>
            <a:r>
              <a:rPr lang="en-US" sz="1800" i="1" dirty="0" smtClean="0"/>
              <a:t> Al </a:t>
            </a:r>
            <a:r>
              <a:rPr lang="en-US" sz="1800" i="1" dirty="0" err="1" smtClean="0"/>
              <a:t>Azzawi</a:t>
            </a:r>
            <a:endParaRPr lang="en-US" sz="1800" i="1" dirty="0"/>
          </a:p>
        </p:txBody>
      </p:sp>
      <p:sp>
        <p:nvSpPr>
          <p:cNvPr id="3" name="Subtitle 2"/>
          <p:cNvSpPr>
            <a:spLocks noGrp="1"/>
          </p:cNvSpPr>
          <p:nvPr>
            <p:ph type="subTitle" idx="1"/>
          </p:nvPr>
        </p:nvSpPr>
        <p:spPr>
          <a:xfrm>
            <a:off x="381000" y="762000"/>
            <a:ext cx="8458200" cy="5562600"/>
          </a:xfrm>
        </p:spPr>
        <p:txBody>
          <a:bodyPr>
            <a:normAutofit/>
          </a:bodyPr>
          <a:lstStyle/>
          <a:p>
            <a:pPr algn="l"/>
            <a:r>
              <a:rPr lang="en-US" sz="2400" i="1" dirty="0" smtClean="0">
                <a:solidFill>
                  <a:srgbClr val="FF0000"/>
                </a:solidFill>
              </a:rPr>
              <a:t>Lecture 2:</a:t>
            </a:r>
            <a:r>
              <a:rPr lang="en-US" sz="2400" dirty="0" smtClean="0">
                <a:solidFill>
                  <a:schemeClr val="tx1"/>
                </a:solidFill>
              </a:rPr>
              <a:t> Types of fibres  </a:t>
            </a:r>
          </a:p>
          <a:p>
            <a:pPr marL="457200" indent="-342900" algn="just">
              <a:buFont typeface="Arial" panose="020B0604020202020204" pitchFamily="34" charset="0"/>
              <a:buChar char="•"/>
            </a:pPr>
            <a:r>
              <a:rPr lang="en-US" sz="2200" i="1" dirty="0" smtClean="0">
                <a:solidFill>
                  <a:schemeClr val="tx2"/>
                </a:solidFill>
              </a:rPr>
              <a:t>Glass fiber</a:t>
            </a:r>
          </a:p>
          <a:p>
            <a:pPr marL="685800" indent="-342900" algn="just">
              <a:buFont typeface="Wingdings" panose="05000000000000000000" pitchFamily="2" charset="2"/>
              <a:buChar char="§"/>
            </a:pPr>
            <a:r>
              <a:rPr lang="en-US" sz="2000" dirty="0">
                <a:solidFill>
                  <a:schemeClr val="tx1"/>
                </a:solidFill>
              </a:rPr>
              <a:t>The two types of glass fibers commonly used in the fiber-reinforced </a:t>
            </a:r>
            <a:r>
              <a:rPr lang="en-US" sz="2000" dirty="0" smtClean="0">
                <a:solidFill>
                  <a:schemeClr val="tx1"/>
                </a:solidFill>
              </a:rPr>
              <a:t>plastics (</a:t>
            </a:r>
            <a:r>
              <a:rPr lang="en-US" sz="2000" dirty="0">
                <a:solidFill>
                  <a:schemeClr val="tx1"/>
                </a:solidFill>
              </a:rPr>
              <a:t>FRP) industry are E-glass and S-glass. </a:t>
            </a:r>
            <a:endParaRPr lang="en-US" sz="2000" dirty="0" smtClean="0">
              <a:solidFill>
                <a:schemeClr val="tx1"/>
              </a:solidFill>
            </a:endParaRPr>
          </a:p>
          <a:p>
            <a:pPr marL="685800" indent="-342900" algn="just">
              <a:buFont typeface="Wingdings" panose="05000000000000000000" pitchFamily="2" charset="2"/>
              <a:buChar char="§"/>
            </a:pPr>
            <a:r>
              <a:rPr lang="en-US" sz="2000" dirty="0" smtClean="0">
                <a:solidFill>
                  <a:schemeClr val="tx1"/>
                </a:solidFill>
              </a:rPr>
              <a:t>Another </a:t>
            </a:r>
            <a:r>
              <a:rPr lang="en-US" sz="2000" dirty="0">
                <a:solidFill>
                  <a:schemeClr val="tx1"/>
                </a:solidFill>
              </a:rPr>
              <a:t>type, known as C-glass, </a:t>
            </a:r>
            <a:r>
              <a:rPr lang="en-US" sz="2000" dirty="0" smtClean="0">
                <a:solidFill>
                  <a:schemeClr val="tx1"/>
                </a:solidFill>
              </a:rPr>
              <a:t>is used </a:t>
            </a:r>
            <a:r>
              <a:rPr lang="en-US" sz="2000" dirty="0">
                <a:solidFill>
                  <a:schemeClr val="tx1"/>
                </a:solidFill>
              </a:rPr>
              <a:t>in chemical applications requiring greater corrosion resistance to </a:t>
            </a:r>
            <a:r>
              <a:rPr lang="en-US" sz="2000" dirty="0" smtClean="0">
                <a:solidFill>
                  <a:schemeClr val="tx1"/>
                </a:solidFill>
              </a:rPr>
              <a:t>acids. </a:t>
            </a:r>
          </a:p>
          <a:p>
            <a:pPr marL="685800" indent="-342900" algn="just">
              <a:buFont typeface="Wingdings" panose="05000000000000000000" pitchFamily="2" charset="2"/>
              <a:buChar char="§"/>
            </a:pPr>
            <a:r>
              <a:rPr lang="en-US" sz="2000" dirty="0" smtClean="0">
                <a:solidFill>
                  <a:schemeClr val="tx1"/>
                </a:solidFill>
              </a:rPr>
              <a:t>E-glass </a:t>
            </a:r>
            <a:r>
              <a:rPr lang="en-US" sz="2000" dirty="0">
                <a:solidFill>
                  <a:schemeClr val="tx1"/>
                </a:solidFill>
              </a:rPr>
              <a:t>has the lowest cost of all commercially available reinforcing fibers, which is the reason for its widespread use in the FRP industry. </a:t>
            </a:r>
            <a:endParaRPr lang="en-US" sz="2000" dirty="0" smtClean="0">
              <a:solidFill>
                <a:schemeClr val="tx1"/>
              </a:solidFill>
            </a:endParaRPr>
          </a:p>
          <a:p>
            <a:pPr marL="685800" indent="-342900" algn="just">
              <a:buFont typeface="Wingdings" panose="05000000000000000000" pitchFamily="2" charset="2"/>
              <a:buChar char="§"/>
            </a:pPr>
            <a:r>
              <a:rPr lang="en-US" sz="2000" dirty="0" smtClean="0">
                <a:solidFill>
                  <a:schemeClr val="tx1"/>
                </a:solidFill>
              </a:rPr>
              <a:t>S-glass</a:t>
            </a:r>
            <a:r>
              <a:rPr lang="en-US" sz="2000" dirty="0">
                <a:solidFill>
                  <a:schemeClr val="tx1"/>
                </a:solidFill>
              </a:rPr>
              <a:t>, originally developed for aircraft components and </a:t>
            </a:r>
            <a:r>
              <a:rPr lang="en-US" sz="2000" dirty="0" smtClean="0">
                <a:solidFill>
                  <a:schemeClr val="tx1"/>
                </a:solidFill>
              </a:rPr>
              <a:t>missile casings</a:t>
            </a:r>
          </a:p>
          <a:p>
            <a:pPr marL="685800" indent="-342900" algn="just">
              <a:buFont typeface="Wingdings" panose="05000000000000000000" pitchFamily="2" charset="2"/>
              <a:buChar char="§"/>
            </a:pPr>
            <a:r>
              <a:rPr lang="en-US" sz="2000" dirty="0">
                <a:solidFill>
                  <a:schemeClr val="tx1"/>
                </a:solidFill>
              </a:rPr>
              <a:t>S-glass, has the highest tensile strength among all fibers in use. </a:t>
            </a:r>
            <a:endParaRPr lang="en-US" sz="2000" dirty="0" smtClean="0">
              <a:solidFill>
                <a:schemeClr val="tx1"/>
              </a:solidFill>
            </a:endParaRPr>
          </a:p>
          <a:p>
            <a:pPr marL="685800" indent="-342900" algn="just">
              <a:buFont typeface="Wingdings" panose="05000000000000000000" pitchFamily="2" charset="2"/>
              <a:buChar char="§"/>
            </a:pPr>
            <a:r>
              <a:rPr lang="en-US" sz="2000" dirty="0" smtClean="0">
                <a:solidFill>
                  <a:schemeClr val="tx1"/>
                </a:solidFill>
              </a:rPr>
              <a:t>S-glass is </a:t>
            </a:r>
            <a:r>
              <a:rPr lang="en-US" sz="2000" dirty="0">
                <a:solidFill>
                  <a:schemeClr val="tx1"/>
                </a:solidFill>
              </a:rPr>
              <a:t>higher manufacturing </a:t>
            </a:r>
            <a:r>
              <a:rPr lang="en-US" sz="2000" dirty="0" smtClean="0">
                <a:solidFill>
                  <a:schemeClr val="tx1"/>
                </a:solidFill>
              </a:rPr>
              <a:t>and more expensive </a:t>
            </a:r>
            <a:r>
              <a:rPr lang="en-US" sz="2000" dirty="0">
                <a:solidFill>
                  <a:schemeClr val="tx1"/>
                </a:solidFill>
              </a:rPr>
              <a:t>than E-glass. </a:t>
            </a:r>
            <a:endParaRPr lang="en-US" sz="2000" dirty="0" smtClean="0">
              <a:solidFill>
                <a:schemeClr val="tx1"/>
              </a:solidFill>
            </a:endParaRPr>
          </a:p>
          <a:p>
            <a:pPr marL="685800" indent="-342900" algn="just">
              <a:buFont typeface="Wingdings" panose="05000000000000000000" pitchFamily="2" charset="2"/>
              <a:buChar char="§"/>
            </a:pPr>
            <a:r>
              <a:rPr lang="en-US" sz="2000" dirty="0" smtClean="0">
                <a:solidFill>
                  <a:schemeClr val="tx1"/>
                </a:solidFill>
              </a:rPr>
              <a:t>A </a:t>
            </a:r>
            <a:r>
              <a:rPr lang="en-US" sz="2000" dirty="0">
                <a:solidFill>
                  <a:schemeClr val="tx1"/>
                </a:solidFill>
              </a:rPr>
              <a:t>lower cost version of S-glass, called S-2-glass, </a:t>
            </a:r>
            <a:r>
              <a:rPr lang="en-US" sz="2000" dirty="0" smtClean="0">
                <a:solidFill>
                  <a:schemeClr val="tx1"/>
                </a:solidFill>
              </a:rPr>
              <a:t>has </a:t>
            </a:r>
            <a:r>
              <a:rPr lang="en-US" sz="2000" dirty="0">
                <a:solidFill>
                  <a:schemeClr val="tx1"/>
                </a:solidFill>
              </a:rPr>
              <a:t>tensile strength and modulus </a:t>
            </a:r>
            <a:r>
              <a:rPr lang="en-US" sz="2000" dirty="0" smtClean="0">
                <a:solidFill>
                  <a:schemeClr val="tx1"/>
                </a:solidFill>
              </a:rPr>
              <a:t>similar </a:t>
            </a:r>
            <a:r>
              <a:rPr lang="en-US" sz="2000" dirty="0">
                <a:solidFill>
                  <a:schemeClr val="tx1"/>
                </a:solidFill>
              </a:rPr>
              <a:t>to those </a:t>
            </a:r>
            <a:r>
              <a:rPr lang="en-US" sz="2000" dirty="0" smtClean="0">
                <a:solidFill>
                  <a:schemeClr val="tx1"/>
                </a:solidFill>
              </a:rPr>
              <a:t>of S-glass</a:t>
            </a:r>
            <a:r>
              <a:rPr lang="en-US" sz="2000" dirty="0">
                <a:solidFill>
                  <a:schemeClr val="tx1"/>
                </a:solidFill>
              </a:rPr>
              <a:t>.</a:t>
            </a:r>
            <a:endParaRPr lang="en-US" sz="2000" dirty="0" smtClean="0">
              <a:solidFill>
                <a:schemeClr val="tx1"/>
              </a:solidFill>
            </a:endParaRPr>
          </a:p>
          <a:p>
            <a:pPr marL="1828800" indent="-342900" algn="l">
              <a:buFont typeface="Arial" panose="020B0604020202020204" pitchFamily="34" charset="0"/>
              <a:buChar char="•"/>
            </a:pPr>
            <a:endParaRPr lang="en-US" sz="2200" dirty="0" smtClean="0">
              <a:solidFill>
                <a:schemeClr val="tx1"/>
              </a:solidFill>
            </a:endParaRPr>
          </a:p>
          <a:p>
            <a:pPr algn="l"/>
            <a:endParaRPr lang="en-US" sz="2200" dirty="0" smtClean="0">
              <a:solidFill>
                <a:schemeClr val="tx1"/>
              </a:solidFill>
            </a:endParaRPr>
          </a:p>
          <a:p>
            <a:pPr marL="914400" indent="-457200" algn="just">
              <a:buClr>
                <a:schemeClr val="tx1"/>
              </a:buClr>
              <a:buFont typeface="Wingdings" panose="05000000000000000000" pitchFamily="2" charset="2"/>
              <a:buChar char="§"/>
            </a:pPr>
            <a:endParaRPr lang="en-US" sz="5500" dirty="0" smtClean="0">
              <a:solidFill>
                <a:schemeClr val="tx1"/>
              </a:solidFill>
            </a:endParaRPr>
          </a:p>
          <a:p>
            <a:pPr marL="457200" algn="just"/>
            <a:endParaRPr lang="en-US" sz="3500" dirty="0" smtClean="0">
              <a:solidFill>
                <a:schemeClr val="tx1"/>
              </a:solidFill>
            </a:endParaRPr>
          </a:p>
          <a:p>
            <a:pPr marL="457200" algn="just"/>
            <a:endParaRPr lang="en-US" sz="35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5</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11/21/2018</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624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smtClean="0"/>
              <a:t>Theory of machines						</a:t>
            </a:r>
            <a:r>
              <a:rPr lang="en-US" sz="1800" i="1" dirty="0" err="1" smtClean="0"/>
              <a:t>Wessam</a:t>
            </a:r>
            <a:r>
              <a:rPr lang="en-US" sz="1800" i="1" dirty="0" smtClean="0"/>
              <a:t> Al </a:t>
            </a:r>
            <a:r>
              <a:rPr lang="en-US" sz="1800" i="1" dirty="0" err="1" smtClean="0"/>
              <a:t>Azzawi</a:t>
            </a:r>
            <a:endParaRPr lang="en-US" sz="1800" i="1" dirty="0"/>
          </a:p>
        </p:txBody>
      </p:sp>
      <p:sp>
        <p:nvSpPr>
          <p:cNvPr id="3" name="Subtitle 2"/>
          <p:cNvSpPr>
            <a:spLocks noGrp="1"/>
          </p:cNvSpPr>
          <p:nvPr>
            <p:ph type="subTitle" idx="1"/>
          </p:nvPr>
        </p:nvSpPr>
        <p:spPr>
          <a:xfrm>
            <a:off x="381000" y="762000"/>
            <a:ext cx="8458200" cy="5562600"/>
          </a:xfrm>
        </p:spPr>
        <p:txBody>
          <a:bodyPr>
            <a:normAutofit fontScale="92500" lnSpcReduction="10000"/>
          </a:bodyPr>
          <a:lstStyle/>
          <a:p>
            <a:pPr algn="l"/>
            <a:r>
              <a:rPr lang="en-US" sz="2600" i="1" dirty="0" smtClean="0">
                <a:solidFill>
                  <a:srgbClr val="FF0000"/>
                </a:solidFill>
              </a:rPr>
              <a:t>Lecture 2:</a:t>
            </a:r>
            <a:r>
              <a:rPr lang="en-US" sz="2600" dirty="0" smtClean="0">
                <a:solidFill>
                  <a:schemeClr val="tx1"/>
                </a:solidFill>
              </a:rPr>
              <a:t> Types of fibres  </a:t>
            </a:r>
          </a:p>
          <a:p>
            <a:pPr marL="457200" indent="-342900" algn="just">
              <a:buFont typeface="Arial" panose="020B0604020202020204" pitchFamily="34" charset="0"/>
              <a:buChar char="•"/>
            </a:pPr>
            <a:r>
              <a:rPr lang="en-US" sz="2400" i="1" dirty="0" smtClean="0">
                <a:solidFill>
                  <a:schemeClr val="tx2"/>
                </a:solidFill>
              </a:rPr>
              <a:t>Glass fiber</a:t>
            </a:r>
          </a:p>
          <a:p>
            <a:pPr marL="228600" algn="l"/>
            <a:r>
              <a:rPr lang="en-US" sz="2200" dirty="0">
                <a:solidFill>
                  <a:schemeClr val="tx1"/>
                </a:solidFill>
              </a:rPr>
              <a:t>The chemical compositions of E- and S-glass fibers are shown in Table </a:t>
            </a:r>
            <a:r>
              <a:rPr lang="en-US" sz="2200" dirty="0" smtClean="0">
                <a:solidFill>
                  <a:schemeClr val="tx1"/>
                </a:solidFill>
              </a:rPr>
              <a:t>2:</a:t>
            </a:r>
          </a:p>
          <a:p>
            <a:pPr marL="228600" algn="l"/>
            <a:endParaRPr lang="en-US" sz="2200" dirty="0" smtClean="0">
              <a:solidFill>
                <a:schemeClr val="tx1"/>
              </a:solidFill>
            </a:endParaRPr>
          </a:p>
          <a:p>
            <a:pPr algn="l"/>
            <a:endParaRPr lang="en-US" sz="2200" dirty="0" smtClean="0">
              <a:solidFill>
                <a:schemeClr val="tx1"/>
              </a:solidFill>
            </a:endParaRPr>
          </a:p>
          <a:p>
            <a:pPr marL="914400" indent="-457200" algn="just">
              <a:buClr>
                <a:schemeClr val="tx1"/>
              </a:buClr>
              <a:buFont typeface="Wingdings" panose="05000000000000000000" pitchFamily="2" charset="2"/>
              <a:buChar char="§"/>
            </a:pPr>
            <a:endParaRPr lang="en-US" sz="2200" dirty="0" smtClean="0">
              <a:solidFill>
                <a:schemeClr val="tx1"/>
              </a:solidFill>
            </a:endParaRPr>
          </a:p>
          <a:p>
            <a:pPr marL="457200" algn="just"/>
            <a:endParaRPr lang="en-US" sz="2200" dirty="0" smtClean="0">
              <a:solidFill>
                <a:schemeClr val="tx1"/>
              </a:solidFill>
            </a:endParaRPr>
          </a:p>
          <a:p>
            <a:pPr marL="457200" algn="just"/>
            <a:endParaRPr lang="en-US" sz="2200" dirty="0">
              <a:solidFill>
                <a:schemeClr val="tx1"/>
              </a:solidFill>
            </a:endParaRPr>
          </a:p>
          <a:p>
            <a:pPr marL="457200" algn="just"/>
            <a:r>
              <a:rPr lang="en-US" sz="2200" dirty="0" smtClean="0">
                <a:solidFill>
                  <a:schemeClr val="tx1"/>
                </a:solidFill>
              </a:rPr>
              <a:t>As </a:t>
            </a:r>
            <a:r>
              <a:rPr lang="en-US" sz="2200" dirty="0">
                <a:solidFill>
                  <a:schemeClr val="tx1"/>
                </a:solidFill>
              </a:rPr>
              <a:t>in common </a:t>
            </a:r>
            <a:r>
              <a:rPr lang="en-US" sz="2200" dirty="0" smtClean="0">
                <a:solidFill>
                  <a:schemeClr val="tx1"/>
                </a:solidFill>
              </a:rPr>
              <a:t>window, </a:t>
            </a:r>
            <a:r>
              <a:rPr lang="en-US" sz="2200" dirty="0">
                <a:solidFill>
                  <a:schemeClr val="tx1"/>
                </a:solidFill>
              </a:rPr>
              <a:t>the </a:t>
            </a:r>
            <a:r>
              <a:rPr lang="en-US" sz="2200" dirty="0" smtClean="0">
                <a:solidFill>
                  <a:schemeClr val="tx1"/>
                </a:solidFill>
              </a:rPr>
              <a:t>principal ingredient </a:t>
            </a:r>
            <a:r>
              <a:rPr lang="en-US" sz="2200" dirty="0">
                <a:solidFill>
                  <a:schemeClr val="tx1"/>
                </a:solidFill>
              </a:rPr>
              <a:t>in all glass fibers is silica (SiO</a:t>
            </a:r>
            <a:r>
              <a:rPr lang="en-US" sz="2200" baseline="-25000" dirty="0">
                <a:solidFill>
                  <a:schemeClr val="tx1"/>
                </a:solidFill>
              </a:rPr>
              <a:t>2</a:t>
            </a:r>
            <a:r>
              <a:rPr lang="en-US" sz="2200" dirty="0">
                <a:solidFill>
                  <a:schemeClr val="tx1"/>
                </a:solidFill>
              </a:rPr>
              <a:t>). Other oxides, such as B</a:t>
            </a:r>
            <a:r>
              <a:rPr lang="en-US" sz="2200" baseline="-25000" dirty="0">
                <a:solidFill>
                  <a:schemeClr val="tx1"/>
                </a:solidFill>
              </a:rPr>
              <a:t>2</a:t>
            </a:r>
            <a:r>
              <a:rPr lang="en-US" sz="2200" dirty="0">
                <a:solidFill>
                  <a:schemeClr val="tx1"/>
                </a:solidFill>
              </a:rPr>
              <a:t>O</a:t>
            </a:r>
            <a:r>
              <a:rPr lang="en-US" sz="2200" baseline="-25000" dirty="0">
                <a:solidFill>
                  <a:schemeClr val="tx1"/>
                </a:solidFill>
              </a:rPr>
              <a:t>3</a:t>
            </a:r>
            <a:r>
              <a:rPr lang="en-US" sz="2200" dirty="0">
                <a:solidFill>
                  <a:schemeClr val="tx1"/>
                </a:solidFill>
              </a:rPr>
              <a:t> </a:t>
            </a:r>
            <a:r>
              <a:rPr lang="en-US" sz="2200" dirty="0" smtClean="0">
                <a:solidFill>
                  <a:schemeClr val="tx1"/>
                </a:solidFill>
              </a:rPr>
              <a:t>and Al</a:t>
            </a:r>
            <a:r>
              <a:rPr lang="en-US" sz="2200" baseline="-25000" dirty="0" smtClean="0">
                <a:solidFill>
                  <a:schemeClr val="tx1"/>
                </a:solidFill>
              </a:rPr>
              <a:t>2</a:t>
            </a:r>
            <a:r>
              <a:rPr lang="en-US" sz="2200" dirty="0" smtClean="0">
                <a:solidFill>
                  <a:schemeClr val="tx1"/>
                </a:solidFill>
              </a:rPr>
              <a:t>O</a:t>
            </a:r>
            <a:r>
              <a:rPr lang="en-US" sz="2200" baseline="-25000" dirty="0" smtClean="0">
                <a:solidFill>
                  <a:schemeClr val="tx1"/>
                </a:solidFill>
              </a:rPr>
              <a:t>3</a:t>
            </a:r>
            <a:r>
              <a:rPr lang="en-US" sz="2200" dirty="0">
                <a:solidFill>
                  <a:schemeClr val="tx1"/>
                </a:solidFill>
              </a:rPr>
              <a:t>, are added to modify the network structure of SiO</a:t>
            </a:r>
            <a:r>
              <a:rPr lang="en-US" sz="2200" baseline="-25000" dirty="0">
                <a:solidFill>
                  <a:schemeClr val="tx1"/>
                </a:solidFill>
              </a:rPr>
              <a:t>2</a:t>
            </a:r>
            <a:r>
              <a:rPr lang="en-US" sz="2200" dirty="0">
                <a:solidFill>
                  <a:schemeClr val="tx1"/>
                </a:solidFill>
              </a:rPr>
              <a:t> as well as to </a:t>
            </a:r>
            <a:r>
              <a:rPr lang="en-US" sz="2200" dirty="0" smtClean="0">
                <a:solidFill>
                  <a:schemeClr val="tx1"/>
                </a:solidFill>
              </a:rPr>
              <a:t>improve its </a:t>
            </a:r>
            <a:r>
              <a:rPr lang="en-US" sz="2200" dirty="0">
                <a:solidFill>
                  <a:schemeClr val="tx1"/>
                </a:solidFill>
              </a:rPr>
              <a:t>workability. </a:t>
            </a:r>
            <a:r>
              <a:rPr lang="en-US" sz="2200" dirty="0" smtClean="0">
                <a:solidFill>
                  <a:schemeClr val="tx1"/>
                </a:solidFill>
              </a:rPr>
              <a:t>Unlike </a:t>
            </a:r>
            <a:r>
              <a:rPr lang="en-US" sz="2200" dirty="0">
                <a:solidFill>
                  <a:schemeClr val="tx1"/>
                </a:solidFill>
              </a:rPr>
              <a:t>glass, the Na</a:t>
            </a:r>
            <a:r>
              <a:rPr lang="en-US" sz="2200" baseline="-25000" dirty="0">
                <a:solidFill>
                  <a:schemeClr val="tx1"/>
                </a:solidFill>
              </a:rPr>
              <a:t>2</a:t>
            </a:r>
            <a:r>
              <a:rPr lang="en-US" sz="2200" dirty="0">
                <a:solidFill>
                  <a:schemeClr val="tx1"/>
                </a:solidFill>
              </a:rPr>
              <a:t>O and K</a:t>
            </a:r>
            <a:r>
              <a:rPr lang="en-US" sz="2200" baseline="-25000" dirty="0">
                <a:solidFill>
                  <a:schemeClr val="tx1"/>
                </a:solidFill>
              </a:rPr>
              <a:t>2</a:t>
            </a:r>
            <a:r>
              <a:rPr lang="en-US" sz="2200" dirty="0">
                <a:solidFill>
                  <a:schemeClr val="tx1"/>
                </a:solidFill>
              </a:rPr>
              <a:t>O content in E- </a:t>
            </a:r>
            <a:r>
              <a:rPr lang="en-US" sz="2200" dirty="0" smtClean="0">
                <a:solidFill>
                  <a:schemeClr val="tx1"/>
                </a:solidFill>
              </a:rPr>
              <a:t>and S-glass </a:t>
            </a:r>
            <a:r>
              <a:rPr lang="en-US" sz="2200" dirty="0">
                <a:solidFill>
                  <a:schemeClr val="tx1"/>
                </a:solidFill>
              </a:rPr>
              <a:t>fibers is quite low, which gives them a better corrosion resistance </a:t>
            </a:r>
            <a:r>
              <a:rPr lang="en-US" sz="2200" dirty="0" smtClean="0">
                <a:solidFill>
                  <a:schemeClr val="tx1"/>
                </a:solidFill>
              </a:rPr>
              <a:t>to water </a:t>
            </a:r>
            <a:r>
              <a:rPr lang="en-US" sz="2200" dirty="0">
                <a:solidFill>
                  <a:schemeClr val="tx1"/>
                </a:solidFill>
              </a:rPr>
              <a:t>as well as higher surface resistivity. The internal structure of glass fibers </a:t>
            </a:r>
            <a:r>
              <a:rPr lang="en-US" sz="2200" dirty="0" smtClean="0">
                <a:solidFill>
                  <a:schemeClr val="tx1"/>
                </a:solidFill>
              </a:rPr>
              <a:t>is a </a:t>
            </a:r>
            <a:r>
              <a:rPr lang="en-US" sz="2200" dirty="0">
                <a:solidFill>
                  <a:schemeClr val="tx1"/>
                </a:solidFill>
              </a:rPr>
              <a:t>three-dimensional, long network of silicon, oxygen, and other atoms </a:t>
            </a:r>
            <a:r>
              <a:rPr lang="en-US" sz="2200" dirty="0" smtClean="0">
                <a:solidFill>
                  <a:schemeClr val="tx1"/>
                </a:solidFill>
              </a:rPr>
              <a:t>arranged in </a:t>
            </a:r>
            <a:r>
              <a:rPr lang="en-US" sz="2200" dirty="0">
                <a:solidFill>
                  <a:schemeClr val="tx1"/>
                </a:solidFill>
              </a:rPr>
              <a:t>a random fashion. Thus, glass fibers are amorphous (</a:t>
            </a:r>
            <a:r>
              <a:rPr lang="en-US" sz="2200" dirty="0" err="1">
                <a:solidFill>
                  <a:schemeClr val="tx1"/>
                </a:solidFill>
              </a:rPr>
              <a:t>noncrystalline</a:t>
            </a:r>
            <a:r>
              <a:rPr lang="en-US" sz="2200" dirty="0">
                <a:solidFill>
                  <a:schemeClr val="tx1"/>
                </a:solidFill>
              </a:rPr>
              <a:t>) </a:t>
            </a:r>
            <a:r>
              <a:rPr lang="en-US" sz="2200" dirty="0" smtClean="0">
                <a:solidFill>
                  <a:schemeClr val="tx1"/>
                </a:solidFill>
              </a:rPr>
              <a:t>and isotropic </a:t>
            </a:r>
            <a:r>
              <a:rPr lang="en-US" sz="2200" dirty="0">
                <a:solidFill>
                  <a:schemeClr val="tx1"/>
                </a:solidFill>
              </a:rPr>
              <a:t>(equal properties in all directions</a:t>
            </a:r>
            <a:r>
              <a:rPr lang="en-US" sz="2200" dirty="0" smtClean="0">
                <a:solidFill>
                  <a:schemeClr val="tx1"/>
                </a:solidFill>
              </a:rPr>
              <a:t>).</a:t>
            </a:r>
          </a:p>
          <a:p>
            <a:pPr marL="457200" algn="just"/>
            <a:endParaRPr lang="en-US" sz="3500" dirty="0" smtClean="0">
              <a:solidFill>
                <a:schemeClr val="tx1"/>
              </a:solidFill>
            </a:endParaRPr>
          </a:p>
          <a:p>
            <a:pPr marL="457200" algn="just"/>
            <a:endParaRPr lang="en-US" sz="35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6</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11/21/2018</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905000"/>
            <a:ext cx="58313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9693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smtClean="0"/>
              <a:t>Theory of machines						</a:t>
            </a:r>
            <a:r>
              <a:rPr lang="en-US" sz="1800" i="1" dirty="0" err="1" smtClean="0"/>
              <a:t>Wessam</a:t>
            </a:r>
            <a:r>
              <a:rPr lang="en-US" sz="1800" i="1" dirty="0" smtClean="0"/>
              <a:t> Al </a:t>
            </a:r>
            <a:r>
              <a:rPr lang="en-US" sz="1800" i="1" dirty="0" err="1" smtClean="0"/>
              <a:t>Azzawi</a:t>
            </a:r>
            <a:endParaRPr lang="en-US" sz="1800" i="1" dirty="0"/>
          </a:p>
        </p:txBody>
      </p:sp>
      <p:sp>
        <p:nvSpPr>
          <p:cNvPr id="3" name="Subtitle 2"/>
          <p:cNvSpPr>
            <a:spLocks noGrp="1"/>
          </p:cNvSpPr>
          <p:nvPr>
            <p:ph type="subTitle" idx="1"/>
          </p:nvPr>
        </p:nvSpPr>
        <p:spPr>
          <a:xfrm>
            <a:off x="381000" y="762000"/>
            <a:ext cx="6324600" cy="1524000"/>
          </a:xfrm>
        </p:spPr>
        <p:txBody>
          <a:bodyPr>
            <a:normAutofit fontScale="92500" lnSpcReduction="20000"/>
          </a:bodyPr>
          <a:lstStyle/>
          <a:p>
            <a:pPr algn="l"/>
            <a:r>
              <a:rPr lang="en-US" sz="2400" i="1" dirty="0" smtClean="0">
                <a:solidFill>
                  <a:srgbClr val="FF0000"/>
                </a:solidFill>
              </a:rPr>
              <a:t>Lecture 2:</a:t>
            </a:r>
            <a:r>
              <a:rPr lang="en-US" sz="2400" dirty="0" smtClean="0">
                <a:solidFill>
                  <a:schemeClr val="tx1"/>
                </a:solidFill>
              </a:rPr>
              <a:t> Types of fibres  </a:t>
            </a:r>
          </a:p>
          <a:p>
            <a:pPr marL="457200" indent="-342900" algn="just">
              <a:buFont typeface="Arial" panose="020B0604020202020204" pitchFamily="34" charset="0"/>
              <a:buChar char="•"/>
            </a:pPr>
            <a:r>
              <a:rPr lang="en-US" sz="2200" i="1" dirty="0" smtClean="0">
                <a:solidFill>
                  <a:schemeClr val="tx2"/>
                </a:solidFill>
              </a:rPr>
              <a:t>Glass fiber</a:t>
            </a:r>
          </a:p>
          <a:p>
            <a:pPr marL="457200" algn="just"/>
            <a:r>
              <a:rPr lang="en-US" sz="2000" dirty="0">
                <a:solidFill>
                  <a:schemeClr val="tx1"/>
                </a:solidFill>
              </a:rPr>
              <a:t>The basic commercial form of continuous glass fibers </a:t>
            </a:r>
            <a:r>
              <a:rPr lang="en-US" sz="2000" dirty="0" smtClean="0">
                <a:solidFill>
                  <a:schemeClr val="tx1"/>
                </a:solidFill>
              </a:rPr>
              <a:t>is:</a:t>
            </a:r>
          </a:p>
          <a:p>
            <a:pPr marL="1092200" indent="-406400" algn="just">
              <a:buFont typeface="+mj-lt"/>
              <a:buAutoNum type="arabicPeriod"/>
            </a:pPr>
            <a:r>
              <a:rPr lang="en-US" sz="2000" i="1" dirty="0" smtClean="0">
                <a:solidFill>
                  <a:schemeClr val="tx2"/>
                </a:solidFill>
              </a:rPr>
              <a:t>Strand</a:t>
            </a:r>
            <a:r>
              <a:rPr lang="en-US" sz="2000" dirty="0" smtClean="0">
                <a:solidFill>
                  <a:schemeClr val="tx1"/>
                </a:solidFill>
              </a:rPr>
              <a:t>, </a:t>
            </a:r>
            <a:r>
              <a:rPr lang="en-US" sz="2000" dirty="0">
                <a:solidFill>
                  <a:schemeClr val="tx1"/>
                </a:solidFill>
              </a:rPr>
              <a:t>which is </a:t>
            </a:r>
            <a:r>
              <a:rPr lang="en-US" sz="2000" dirty="0" smtClean="0">
                <a:solidFill>
                  <a:schemeClr val="tx1"/>
                </a:solidFill>
              </a:rPr>
              <a:t>a collection </a:t>
            </a:r>
            <a:r>
              <a:rPr lang="en-US" sz="2000" dirty="0">
                <a:solidFill>
                  <a:schemeClr val="tx1"/>
                </a:solidFill>
              </a:rPr>
              <a:t>of parallel filaments numbering 204 or </a:t>
            </a:r>
            <a:r>
              <a:rPr lang="en-US" sz="2000" dirty="0" smtClean="0">
                <a:solidFill>
                  <a:schemeClr val="tx1"/>
                </a:solidFill>
              </a:rPr>
              <a:t>more</a:t>
            </a:r>
          </a:p>
          <a:p>
            <a:pPr marL="457200" algn="just"/>
            <a:endParaRPr lang="en-US" sz="35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7</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11/21/2018</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438400"/>
            <a:ext cx="21336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 y="2514600"/>
            <a:ext cx="6172200" cy="4093428"/>
          </a:xfrm>
          <a:prstGeom prst="rect">
            <a:avLst/>
          </a:prstGeom>
          <a:noFill/>
        </p:spPr>
        <p:txBody>
          <a:bodyPr wrap="square" rtlCol="0">
            <a:spAutoFit/>
          </a:bodyPr>
          <a:lstStyle/>
          <a:p>
            <a:pPr marL="977900" indent="-457200" algn="just">
              <a:buFont typeface="+mj-lt"/>
              <a:buAutoNum type="arabicPeriod" startAt="2"/>
            </a:pPr>
            <a:r>
              <a:rPr lang="en-US" sz="1900" i="1" dirty="0">
                <a:solidFill>
                  <a:schemeClr val="tx2"/>
                </a:solidFill>
              </a:rPr>
              <a:t>Roving</a:t>
            </a:r>
            <a:r>
              <a:rPr lang="en-US" sz="2000" dirty="0" smtClean="0"/>
              <a:t> is </a:t>
            </a:r>
            <a:r>
              <a:rPr lang="en-US" sz="2000" dirty="0"/>
              <a:t>a group of </a:t>
            </a:r>
            <a:r>
              <a:rPr lang="en-US" sz="2000" dirty="0" smtClean="0"/>
              <a:t>untwisted parallel strands </a:t>
            </a:r>
            <a:r>
              <a:rPr lang="en-US" sz="2000" dirty="0"/>
              <a:t>wound on a cylindrical forming package</a:t>
            </a:r>
            <a:r>
              <a:rPr lang="en-US" sz="2000" dirty="0" smtClean="0"/>
              <a:t>. They </a:t>
            </a:r>
            <a:r>
              <a:rPr lang="en-US" sz="2000" dirty="0"/>
              <a:t>are used in continuous molding operations, such as filament </a:t>
            </a:r>
            <a:r>
              <a:rPr lang="en-US" sz="2000" dirty="0" smtClean="0"/>
              <a:t>winding and </a:t>
            </a:r>
            <a:r>
              <a:rPr lang="en-US" sz="1900" i="1" dirty="0" err="1">
                <a:solidFill>
                  <a:schemeClr val="tx2"/>
                </a:solidFill>
              </a:rPr>
              <a:t>pultrusion</a:t>
            </a:r>
            <a:r>
              <a:rPr lang="en-US" sz="2000" dirty="0"/>
              <a:t>. They can </a:t>
            </a:r>
            <a:r>
              <a:rPr lang="en-US" sz="2000" dirty="0" smtClean="0"/>
              <a:t>also </a:t>
            </a:r>
            <a:r>
              <a:rPr lang="en-US" sz="2000" dirty="0"/>
              <a:t>be </a:t>
            </a:r>
            <a:r>
              <a:rPr lang="en-US" sz="1900" i="1" dirty="0" err="1">
                <a:solidFill>
                  <a:schemeClr val="tx2"/>
                </a:solidFill>
              </a:rPr>
              <a:t>preimpregnated</a:t>
            </a:r>
            <a:r>
              <a:rPr lang="en-US" sz="2000" dirty="0"/>
              <a:t> with a thin layer of </a:t>
            </a:r>
            <a:r>
              <a:rPr lang="en-US" sz="2000" dirty="0" smtClean="0"/>
              <a:t>polymeric</a:t>
            </a:r>
          </a:p>
          <a:p>
            <a:pPr marL="977900" indent="-457200" algn="just">
              <a:buFont typeface="+mj-lt"/>
              <a:buAutoNum type="arabicPeriod" startAt="2"/>
            </a:pPr>
            <a:r>
              <a:rPr lang="en-US" sz="1900" i="1" dirty="0">
                <a:solidFill>
                  <a:schemeClr val="tx2"/>
                </a:solidFill>
              </a:rPr>
              <a:t>Chopped</a:t>
            </a:r>
            <a:r>
              <a:rPr lang="en-US" sz="2000" dirty="0"/>
              <a:t> strands are produced by cutting </a:t>
            </a:r>
            <a:r>
              <a:rPr lang="en-US" sz="2000" dirty="0" smtClean="0"/>
              <a:t>continuous </a:t>
            </a:r>
            <a:r>
              <a:rPr lang="en-US" sz="2000" dirty="0"/>
              <a:t>strands into short </a:t>
            </a:r>
            <a:r>
              <a:rPr lang="en-US" sz="2000" dirty="0" smtClean="0"/>
              <a:t>lengths</a:t>
            </a:r>
          </a:p>
          <a:p>
            <a:pPr marL="977900" indent="-457200" algn="just">
              <a:buFont typeface="+mj-lt"/>
              <a:buAutoNum type="arabicPeriod" startAt="2"/>
            </a:pPr>
            <a:r>
              <a:rPr lang="en-US" sz="2000" dirty="0"/>
              <a:t>Chopped strands ranging </a:t>
            </a:r>
            <a:r>
              <a:rPr lang="en-US" sz="2000" dirty="0" smtClean="0"/>
              <a:t>from </a:t>
            </a:r>
            <a:r>
              <a:rPr lang="en-US" sz="2000" dirty="0"/>
              <a:t>3.2 to 12.7 mm </a:t>
            </a:r>
            <a:r>
              <a:rPr lang="en-US" sz="2000" dirty="0" smtClean="0"/>
              <a:t>are used </a:t>
            </a:r>
            <a:r>
              <a:rPr lang="en-US" sz="2000" dirty="0"/>
              <a:t>in injection-molding operations. Longer strands, up to 50.8 mm </a:t>
            </a:r>
            <a:r>
              <a:rPr lang="en-US" sz="2000" dirty="0" smtClean="0"/>
              <a:t>are </a:t>
            </a:r>
            <a:r>
              <a:rPr lang="en-US" sz="2000" dirty="0"/>
              <a:t>mixed with a </a:t>
            </a:r>
            <a:r>
              <a:rPr lang="en-US" sz="2000" dirty="0" smtClean="0"/>
              <a:t>binder </a:t>
            </a:r>
            <a:r>
              <a:rPr lang="en-US" sz="2000" dirty="0"/>
              <a:t>and spread in a </a:t>
            </a:r>
            <a:r>
              <a:rPr lang="en-US" sz="2000" dirty="0" smtClean="0"/>
              <a:t>random </a:t>
            </a:r>
            <a:r>
              <a:rPr lang="en-US" sz="2000" dirty="0"/>
              <a:t>fashion to form chopped strand mats (CSMs)</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4218" y="3962400"/>
            <a:ext cx="1376363" cy="137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5467042"/>
            <a:ext cx="21336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5482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smtClean="0"/>
              <a:t>Theory of machines						</a:t>
            </a:r>
            <a:r>
              <a:rPr lang="en-US" sz="1800" i="1" dirty="0" err="1" smtClean="0"/>
              <a:t>Wessam</a:t>
            </a:r>
            <a:r>
              <a:rPr lang="en-US" sz="1800" i="1" dirty="0" smtClean="0"/>
              <a:t> Al </a:t>
            </a:r>
            <a:r>
              <a:rPr lang="en-US" sz="1800" i="1" dirty="0" err="1" smtClean="0"/>
              <a:t>Azzawi</a:t>
            </a:r>
            <a:endParaRPr lang="en-US" sz="1800" i="1" dirty="0"/>
          </a:p>
        </p:txBody>
      </p:sp>
      <p:sp>
        <p:nvSpPr>
          <p:cNvPr id="3" name="Subtitle 2"/>
          <p:cNvSpPr>
            <a:spLocks noGrp="1"/>
          </p:cNvSpPr>
          <p:nvPr>
            <p:ph type="subTitle" idx="1"/>
          </p:nvPr>
        </p:nvSpPr>
        <p:spPr>
          <a:xfrm>
            <a:off x="381000" y="762000"/>
            <a:ext cx="6858000" cy="2895600"/>
          </a:xfrm>
        </p:spPr>
        <p:txBody>
          <a:bodyPr>
            <a:normAutofit/>
          </a:bodyPr>
          <a:lstStyle/>
          <a:p>
            <a:pPr algn="l"/>
            <a:r>
              <a:rPr lang="en-US" sz="2400" i="1" dirty="0" smtClean="0">
                <a:solidFill>
                  <a:srgbClr val="FF0000"/>
                </a:solidFill>
              </a:rPr>
              <a:t>Lecture 2:</a:t>
            </a:r>
            <a:r>
              <a:rPr lang="en-US" sz="2400" dirty="0" smtClean="0">
                <a:solidFill>
                  <a:schemeClr val="tx1"/>
                </a:solidFill>
              </a:rPr>
              <a:t> Types of fibres  </a:t>
            </a:r>
          </a:p>
          <a:p>
            <a:pPr marL="457200" indent="-342900" algn="just">
              <a:buFont typeface="Arial" panose="020B0604020202020204" pitchFamily="34" charset="0"/>
              <a:buChar char="•"/>
            </a:pPr>
            <a:r>
              <a:rPr lang="en-US" sz="2200" i="1" dirty="0" smtClean="0">
                <a:solidFill>
                  <a:schemeClr val="tx2"/>
                </a:solidFill>
              </a:rPr>
              <a:t>Glass fiber</a:t>
            </a:r>
          </a:p>
          <a:p>
            <a:pPr marL="457200" algn="just"/>
            <a:r>
              <a:rPr lang="en-US" sz="2000" dirty="0">
                <a:solidFill>
                  <a:schemeClr val="tx1"/>
                </a:solidFill>
              </a:rPr>
              <a:t>The basic commercial form of continuous glass fibers </a:t>
            </a:r>
            <a:r>
              <a:rPr lang="en-US" sz="2000" dirty="0" smtClean="0">
                <a:solidFill>
                  <a:schemeClr val="tx1"/>
                </a:solidFill>
              </a:rPr>
              <a:t>is:</a:t>
            </a:r>
          </a:p>
          <a:p>
            <a:pPr marL="1092200" indent="-406400" algn="just">
              <a:buFont typeface="+mj-lt"/>
              <a:buAutoNum type="arabicPeriod"/>
            </a:pPr>
            <a:r>
              <a:rPr lang="en-US" sz="2000" i="1" dirty="0">
                <a:solidFill>
                  <a:schemeClr val="tx2"/>
                </a:solidFill>
              </a:rPr>
              <a:t>Milled glass fibers </a:t>
            </a:r>
            <a:r>
              <a:rPr lang="en-US" sz="2000" dirty="0">
                <a:solidFill>
                  <a:schemeClr val="tx1"/>
                </a:solidFill>
              </a:rPr>
              <a:t>are produced </a:t>
            </a:r>
            <a:r>
              <a:rPr lang="en-US" sz="2000" dirty="0" smtClean="0">
                <a:solidFill>
                  <a:schemeClr val="tx1"/>
                </a:solidFill>
              </a:rPr>
              <a:t>by grinding </a:t>
            </a:r>
            <a:r>
              <a:rPr lang="en-US" sz="2000" dirty="0">
                <a:solidFill>
                  <a:schemeClr val="tx1"/>
                </a:solidFill>
              </a:rPr>
              <a:t>continuous strands in a hammer mill into lengths ranging from 0.79 </a:t>
            </a:r>
            <a:r>
              <a:rPr lang="en-US" sz="2000" dirty="0" smtClean="0">
                <a:solidFill>
                  <a:schemeClr val="tx1"/>
                </a:solidFill>
              </a:rPr>
              <a:t>to 3.2 mm. They are primarily used as a filler in the plastics industry </a:t>
            </a:r>
            <a:r>
              <a:rPr lang="en-US" sz="2000" dirty="0">
                <a:solidFill>
                  <a:schemeClr val="tx1"/>
                </a:solidFill>
              </a:rPr>
              <a:t>and do not possess any significant reinforcement value</a:t>
            </a:r>
            <a:r>
              <a:rPr lang="en-US" sz="2000" dirty="0" smtClean="0">
                <a:solidFill>
                  <a:schemeClr val="tx1"/>
                </a:solidFill>
              </a:rPr>
              <a:t>.</a:t>
            </a:r>
          </a:p>
          <a:p>
            <a:pPr marL="1092200" indent="-406400" algn="just">
              <a:buFont typeface="+mj-lt"/>
              <a:buAutoNum type="arabicPeriod"/>
            </a:pPr>
            <a:endParaRPr lang="en-US" sz="35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8</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11/21/2018</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752600"/>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09600" y="3657600"/>
            <a:ext cx="6705600" cy="2862322"/>
          </a:xfrm>
          <a:prstGeom prst="rect">
            <a:avLst/>
          </a:prstGeom>
          <a:noFill/>
        </p:spPr>
        <p:txBody>
          <a:bodyPr wrap="square" rtlCol="0">
            <a:spAutoFit/>
          </a:bodyPr>
          <a:lstStyle/>
          <a:p>
            <a:pPr algn="just"/>
            <a:r>
              <a:rPr lang="en-US" sz="2000" dirty="0"/>
              <a:t>Glass fibers are also available in </a:t>
            </a:r>
            <a:r>
              <a:rPr lang="en-US" sz="2000" i="1" dirty="0">
                <a:solidFill>
                  <a:schemeClr val="tx2"/>
                </a:solidFill>
              </a:rPr>
              <a:t>woven</a:t>
            </a:r>
            <a:r>
              <a:rPr lang="en-US" sz="2000" dirty="0"/>
              <a:t> form, such as </a:t>
            </a:r>
            <a:r>
              <a:rPr lang="en-US" sz="2000" i="1" dirty="0">
                <a:solidFill>
                  <a:schemeClr val="tx2"/>
                </a:solidFill>
              </a:rPr>
              <a:t>woven </a:t>
            </a:r>
            <a:r>
              <a:rPr lang="en-US" sz="2000" i="1" dirty="0" smtClean="0">
                <a:solidFill>
                  <a:schemeClr val="tx2"/>
                </a:solidFill>
              </a:rPr>
              <a:t>roving</a:t>
            </a:r>
            <a:r>
              <a:rPr lang="en-US" sz="2000" dirty="0" smtClean="0"/>
              <a:t>. Woven </a:t>
            </a:r>
            <a:r>
              <a:rPr lang="en-US" sz="2000" dirty="0"/>
              <a:t>roving is a </a:t>
            </a:r>
            <a:r>
              <a:rPr lang="en-US" sz="2000" dirty="0" smtClean="0"/>
              <a:t>fabric </a:t>
            </a:r>
            <a:r>
              <a:rPr lang="en-US" sz="2000" dirty="0"/>
              <a:t>in which continuous </a:t>
            </a:r>
            <a:r>
              <a:rPr lang="en-US" sz="2000" dirty="0" err="1"/>
              <a:t>rovings</a:t>
            </a:r>
            <a:r>
              <a:rPr lang="en-US" sz="2000" dirty="0"/>
              <a:t> </a:t>
            </a:r>
            <a:r>
              <a:rPr lang="en-US" sz="2000" dirty="0" smtClean="0"/>
              <a:t>are woven </a:t>
            </a:r>
            <a:r>
              <a:rPr lang="en-US" sz="2000" dirty="0"/>
              <a:t>in two mutually perpendicular directions. </a:t>
            </a:r>
            <a:r>
              <a:rPr lang="en-US" sz="2000" dirty="0" smtClean="0"/>
              <a:t>They provide bidirectional </a:t>
            </a:r>
            <a:r>
              <a:rPr lang="en-US" sz="2000" dirty="0"/>
              <a:t>properties that depend on the style of weaving as well as </a:t>
            </a:r>
            <a:r>
              <a:rPr lang="en-US" sz="2000" dirty="0" smtClean="0"/>
              <a:t>relative fiber </a:t>
            </a:r>
            <a:r>
              <a:rPr lang="en-US" sz="2000" dirty="0"/>
              <a:t>counts in the length (warp) and crosswise ( fill) </a:t>
            </a:r>
            <a:r>
              <a:rPr lang="en-US" sz="2000" dirty="0" smtClean="0"/>
              <a:t>directions. </a:t>
            </a:r>
            <a:r>
              <a:rPr lang="en-US" sz="2000" dirty="0"/>
              <a:t>A layer of woven roving is sometimes bonded with a layer of CSM </a:t>
            </a:r>
            <a:r>
              <a:rPr lang="en-US" sz="2000" dirty="0" smtClean="0"/>
              <a:t>to produce </a:t>
            </a:r>
            <a:r>
              <a:rPr lang="en-US" sz="2000" dirty="0"/>
              <a:t>a woven roving mat. All of these forms of glass fibers are suitable </a:t>
            </a:r>
            <a:r>
              <a:rPr lang="en-US" sz="2000" dirty="0" smtClean="0"/>
              <a:t>for hand </a:t>
            </a:r>
            <a:r>
              <a:rPr lang="en-US" sz="2000" dirty="0"/>
              <a:t>layup molding and liquid composite molding.</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9018" y="4038600"/>
            <a:ext cx="1376363" cy="137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3056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smtClean="0"/>
              <a:t>Theory of machines						</a:t>
            </a:r>
            <a:r>
              <a:rPr lang="en-US" sz="1800" i="1" dirty="0" err="1" smtClean="0"/>
              <a:t>Wessam</a:t>
            </a:r>
            <a:r>
              <a:rPr lang="en-US" sz="1800" i="1" dirty="0" smtClean="0"/>
              <a:t> Al </a:t>
            </a:r>
            <a:r>
              <a:rPr lang="en-US" sz="1800" i="1" dirty="0" err="1" smtClean="0"/>
              <a:t>Azzawi</a:t>
            </a:r>
            <a:endParaRPr lang="en-US" sz="1800" i="1" dirty="0"/>
          </a:p>
        </p:txBody>
      </p:sp>
      <p:sp>
        <p:nvSpPr>
          <p:cNvPr id="3" name="Subtitle 2"/>
          <p:cNvSpPr>
            <a:spLocks noGrp="1"/>
          </p:cNvSpPr>
          <p:nvPr>
            <p:ph type="subTitle" idx="1"/>
          </p:nvPr>
        </p:nvSpPr>
        <p:spPr>
          <a:xfrm>
            <a:off x="381000" y="762000"/>
            <a:ext cx="8305800" cy="5562600"/>
          </a:xfrm>
        </p:spPr>
        <p:txBody>
          <a:bodyPr>
            <a:normAutofit fontScale="85000" lnSpcReduction="20000"/>
          </a:bodyPr>
          <a:lstStyle/>
          <a:p>
            <a:pPr algn="l"/>
            <a:r>
              <a:rPr lang="en-US" sz="2800" i="1" dirty="0" smtClean="0">
                <a:solidFill>
                  <a:srgbClr val="FF0000"/>
                </a:solidFill>
              </a:rPr>
              <a:t>Lecture 2:</a:t>
            </a:r>
            <a:r>
              <a:rPr lang="en-US" sz="2800" dirty="0" smtClean="0">
                <a:solidFill>
                  <a:schemeClr val="tx1"/>
                </a:solidFill>
              </a:rPr>
              <a:t> Types of fibres  </a:t>
            </a:r>
          </a:p>
          <a:p>
            <a:pPr marL="457200" indent="-342900" algn="just">
              <a:buFont typeface="Arial" panose="020B0604020202020204" pitchFamily="34" charset="0"/>
              <a:buChar char="•"/>
            </a:pPr>
            <a:r>
              <a:rPr lang="en-US" sz="2600" i="1" dirty="0" smtClean="0">
                <a:solidFill>
                  <a:schemeClr val="tx2"/>
                </a:solidFill>
              </a:rPr>
              <a:t>Carbon fiber</a:t>
            </a:r>
          </a:p>
          <a:p>
            <a:pPr marL="457200" indent="-342900" algn="just">
              <a:buFont typeface="Arial" panose="020B0604020202020204" pitchFamily="34" charset="0"/>
              <a:buChar char="•"/>
            </a:pPr>
            <a:endParaRPr lang="en-US" sz="2200" i="1" dirty="0" smtClean="0">
              <a:solidFill>
                <a:schemeClr val="tx2"/>
              </a:solidFill>
            </a:endParaRPr>
          </a:p>
          <a:p>
            <a:pPr marL="457200" indent="-342900" algn="just">
              <a:buFont typeface="Arial" panose="020B0604020202020204" pitchFamily="34" charset="0"/>
              <a:buChar char="•"/>
            </a:pPr>
            <a:endParaRPr lang="en-US" sz="2200" i="1" dirty="0">
              <a:solidFill>
                <a:schemeClr val="tx2"/>
              </a:solidFill>
            </a:endParaRPr>
          </a:p>
          <a:p>
            <a:pPr marL="457200" indent="-342900" algn="just">
              <a:buFont typeface="Arial" panose="020B0604020202020204" pitchFamily="34" charset="0"/>
              <a:buChar char="•"/>
            </a:pPr>
            <a:endParaRPr lang="en-US" sz="2200" i="1" dirty="0" smtClean="0">
              <a:solidFill>
                <a:schemeClr val="tx2"/>
              </a:solidFill>
            </a:endParaRPr>
          </a:p>
          <a:p>
            <a:pPr marL="457200" indent="-342900" algn="just">
              <a:buFont typeface="Arial" panose="020B0604020202020204" pitchFamily="34" charset="0"/>
              <a:buChar char="•"/>
            </a:pPr>
            <a:endParaRPr lang="en-US" sz="2200" i="1" dirty="0" smtClean="0">
              <a:solidFill>
                <a:schemeClr val="tx2"/>
              </a:solidFill>
            </a:endParaRPr>
          </a:p>
          <a:p>
            <a:pPr marL="114300" algn="just"/>
            <a:r>
              <a:rPr lang="en-US" sz="2200" dirty="0" smtClean="0">
                <a:solidFill>
                  <a:schemeClr val="tx1"/>
                </a:solidFill>
              </a:rPr>
              <a:t>Carbon </a:t>
            </a:r>
            <a:r>
              <a:rPr lang="en-US" sz="2200" dirty="0">
                <a:solidFill>
                  <a:schemeClr val="tx1"/>
                </a:solidFill>
              </a:rPr>
              <a:t>fibers are commercially available with a </a:t>
            </a:r>
            <a:r>
              <a:rPr lang="en-US" sz="2200" dirty="0" smtClean="0">
                <a:solidFill>
                  <a:schemeClr val="tx1"/>
                </a:solidFill>
              </a:rPr>
              <a:t>tensile modulus values </a:t>
            </a:r>
            <a:r>
              <a:rPr lang="en-US" sz="2200" dirty="0">
                <a:solidFill>
                  <a:schemeClr val="tx1"/>
                </a:solidFill>
              </a:rPr>
              <a:t>ranging from 207 </a:t>
            </a:r>
            <a:r>
              <a:rPr lang="en-US" sz="2200" dirty="0" err="1">
                <a:solidFill>
                  <a:schemeClr val="tx1"/>
                </a:solidFill>
              </a:rPr>
              <a:t>GPa</a:t>
            </a:r>
            <a:r>
              <a:rPr lang="en-US" sz="2200" dirty="0">
                <a:solidFill>
                  <a:schemeClr val="tx1"/>
                </a:solidFill>
              </a:rPr>
              <a:t> </a:t>
            </a:r>
            <a:r>
              <a:rPr lang="en-US" sz="2200" dirty="0" smtClean="0">
                <a:solidFill>
                  <a:schemeClr val="tx1"/>
                </a:solidFill>
              </a:rPr>
              <a:t>to </a:t>
            </a:r>
            <a:r>
              <a:rPr lang="en-US" sz="2200" dirty="0">
                <a:solidFill>
                  <a:schemeClr val="tx1"/>
                </a:solidFill>
              </a:rPr>
              <a:t>1035 </a:t>
            </a:r>
            <a:r>
              <a:rPr lang="en-US" sz="2200" dirty="0" err="1" smtClean="0">
                <a:solidFill>
                  <a:schemeClr val="tx1"/>
                </a:solidFill>
              </a:rPr>
              <a:t>Gpa</a:t>
            </a:r>
            <a:r>
              <a:rPr lang="en-US" sz="2200" dirty="0" smtClean="0">
                <a:solidFill>
                  <a:schemeClr val="tx1"/>
                </a:solidFill>
              </a:rPr>
              <a:t> . </a:t>
            </a:r>
            <a:r>
              <a:rPr lang="en-US" sz="2200" dirty="0">
                <a:solidFill>
                  <a:schemeClr val="tx1"/>
                </a:solidFill>
              </a:rPr>
              <a:t>In general, the low-modulus fibers </a:t>
            </a:r>
            <a:r>
              <a:rPr lang="en-US" sz="2200" dirty="0" smtClean="0">
                <a:solidFill>
                  <a:schemeClr val="tx1"/>
                </a:solidFill>
              </a:rPr>
              <a:t>have:</a:t>
            </a:r>
          </a:p>
          <a:p>
            <a:pPr marL="571500" indent="-457200" algn="just">
              <a:buFont typeface="+mj-lt"/>
              <a:buAutoNum type="arabicPeriod"/>
            </a:pPr>
            <a:r>
              <a:rPr lang="en-US" sz="2200" dirty="0" smtClean="0">
                <a:solidFill>
                  <a:schemeClr val="tx1"/>
                </a:solidFill>
              </a:rPr>
              <a:t>lower density</a:t>
            </a:r>
          </a:p>
          <a:p>
            <a:pPr marL="571500" indent="-457200" algn="just">
              <a:buFont typeface="+mj-lt"/>
              <a:buAutoNum type="arabicPeriod"/>
            </a:pPr>
            <a:r>
              <a:rPr lang="en-US" sz="2200" dirty="0" smtClean="0">
                <a:solidFill>
                  <a:schemeClr val="tx1"/>
                </a:solidFill>
              </a:rPr>
              <a:t>lower cost</a:t>
            </a:r>
          </a:p>
          <a:p>
            <a:pPr marL="571500" indent="-457200" algn="just">
              <a:buFont typeface="+mj-lt"/>
              <a:buAutoNum type="arabicPeriod"/>
            </a:pPr>
            <a:r>
              <a:rPr lang="en-US" sz="2200" dirty="0" smtClean="0">
                <a:solidFill>
                  <a:schemeClr val="tx1"/>
                </a:solidFill>
              </a:rPr>
              <a:t>higher </a:t>
            </a:r>
            <a:r>
              <a:rPr lang="en-US" sz="2200" dirty="0">
                <a:solidFill>
                  <a:schemeClr val="tx1"/>
                </a:solidFill>
              </a:rPr>
              <a:t>tensile and compressive </a:t>
            </a:r>
            <a:r>
              <a:rPr lang="en-US" sz="2200" dirty="0" smtClean="0">
                <a:solidFill>
                  <a:schemeClr val="tx1"/>
                </a:solidFill>
              </a:rPr>
              <a:t>strengths</a:t>
            </a:r>
          </a:p>
          <a:p>
            <a:pPr marL="571500" indent="-457200" algn="just">
              <a:buFont typeface="+mj-lt"/>
              <a:buAutoNum type="arabicPeriod"/>
            </a:pPr>
            <a:r>
              <a:rPr lang="en-US" sz="2200" dirty="0" smtClean="0">
                <a:solidFill>
                  <a:schemeClr val="tx1"/>
                </a:solidFill>
              </a:rPr>
              <a:t>Higher tensile </a:t>
            </a:r>
            <a:r>
              <a:rPr lang="en-US" sz="2200" dirty="0">
                <a:solidFill>
                  <a:schemeClr val="tx1"/>
                </a:solidFill>
              </a:rPr>
              <a:t>strains-to-failure than the high-modulus fibers. </a:t>
            </a:r>
            <a:r>
              <a:rPr lang="en-US" sz="2200" dirty="0" smtClean="0">
                <a:solidFill>
                  <a:schemeClr val="tx1"/>
                </a:solidFill>
              </a:rPr>
              <a:t>The advantages of </a:t>
            </a:r>
            <a:r>
              <a:rPr lang="en-US" sz="2200" dirty="0">
                <a:solidFill>
                  <a:schemeClr val="tx1"/>
                </a:solidFill>
              </a:rPr>
              <a:t>carbon fibers </a:t>
            </a:r>
            <a:r>
              <a:rPr lang="en-US" sz="2200" dirty="0" smtClean="0">
                <a:solidFill>
                  <a:schemeClr val="tx1"/>
                </a:solidFill>
              </a:rPr>
              <a:t>are: </a:t>
            </a:r>
          </a:p>
          <a:p>
            <a:pPr marL="1028700" lvl="1" indent="-457200" algn="just">
              <a:buFont typeface="+mj-lt"/>
              <a:buAutoNum type="alphaLcPeriod"/>
            </a:pPr>
            <a:r>
              <a:rPr lang="en-US" sz="2400" dirty="0" smtClean="0">
                <a:solidFill>
                  <a:schemeClr val="tx1"/>
                </a:solidFill>
              </a:rPr>
              <a:t>High </a:t>
            </a:r>
            <a:r>
              <a:rPr lang="en-US" sz="2400" dirty="0">
                <a:solidFill>
                  <a:schemeClr val="tx1"/>
                </a:solidFill>
              </a:rPr>
              <a:t>tensile strength–weight ratios </a:t>
            </a:r>
            <a:r>
              <a:rPr lang="en-US" sz="2400" dirty="0" smtClean="0">
                <a:solidFill>
                  <a:schemeClr val="tx1"/>
                </a:solidFill>
              </a:rPr>
              <a:t>as </a:t>
            </a:r>
            <a:r>
              <a:rPr lang="en-US" sz="2200" dirty="0" smtClean="0">
                <a:solidFill>
                  <a:schemeClr val="tx1"/>
                </a:solidFill>
              </a:rPr>
              <a:t>well </a:t>
            </a:r>
            <a:r>
              <a:rPr lang="en-US" sz="2200" dirty="0">
                <a:solidFill>
                  <a:schemeClr val="tx1"/>
                </a:solidFill>
              </a:rPr>
              <a:t>as tensile modulus–weight </a:t>
            </a:r>
            <a:r>
              <a:rPr lang="en-US" sz="2200" dirty="0" smtClean="0">
                <a:solidFill>
                  <a:schemeClr val="tx1"/>
                </a:solidFill>
              </a:rPr>
              <a:t>ratios</a:t>
            </a:r>
          </a:p>
          <a:p>
            <a:pPr marL="1028700" lvl="1" indent="-457200" algn="just">
              <a:buFont typeface="+mj-lt"/>
              <a:buAutoNum type="alphaLcPeriod"/>
            </a:pPr>
            <a:r>
              <a:rPr lang="en-US" sz="2200" dirty="0" smtClean="0">
                <a:solidFill>
                  <a:schemeClr val="tx1"/>
                </a:solidFill>
              </a:rPr>
              <a:t>Very </a:t>
            </a:r>
            <a:r>
              <a:rPr lang="en-US" sz="2200" dirty="0">
                <a:solidFill>
                  <a:schemeClr val="tx1"/>
                </a:solidFill>
              </a:rPr>
              <a:t>low coefficient of linear </a:t>
            </a:r>
            <a:r>
              <a:rPr lang="en-US" sz="2200" dirty="0" smtClean="0">
                <a:solidFill>
                  <a:schemeClr val="tx1"/>
                </a:solidFill>
              </a:rPr>
              <a:t>thermal expansion </a:t>
            </a:r>
            <a:r>
              <a:rPr lang="en-US" sz="2200" dirty="0">
                <a:solidFill>
                  <a:schemeClr val="tx1"/>
                </a:solidFill>
              </a:rPr>
              <a:t>(which provides dimensional </a:t>
            </a:r>
            <a:r>
              <a:rPr lang="en-US" sz="2200" dirty="0" smtClean="0">
                <a:solidFill>
                  <a:schemeClr val="tx1"/>
                </a:solidFill>
              </a:rPr>
              <a:t>stability) </a:t>
            </a:r>
          </a:p>
          <a:p>
            <a:pPr marL="1028700" lvl="1" indent="-457200" algn="just">
              <a:buFont typeface="+mj-lt"/>
              <a:buAutoNum type="alphaLcPeriod"/>
            </a:pPr>
            <a:r>
              <a:rPr lang="en-US" sz="2200" dirty="0" smtClean="0">
                <a:solidFill>
                  <a:schemeClr val="tx1"/>
                </a:solidFill>
              </a:rPr>
              <a:t>High fatigue strengths</a:t>
            </a:r>
          </a:p>
          <a:p>
            <a:pPr marL="1028700" lvl="1" indent="-457200" algn="just">
              <a:buFont typeface="+mj-lt"/>
              <a:buAutoNum type="alphaLcPeriod"/>
            </a:pPr>
            <a:r>
              <a:rPr lang="en-US" sz="2200" dirty="0" smtClean="0">
                <a:solidFill>
                  <a:schemeClr val="tx1"/>
                </a:solidFill>
              </a:rPr>
              <a:t>High </a:t>
            </a:r>
            <a:r>
              <a:rPr lang="en-US" sz="2200" dirty="0">
                <a:solidFill>
                  <a:schemeClr val="tx1"/>
                </a:solidFill>
              </a:rPr>
              <a:t>thermal conductivity (which is even</a:t>
            </a:r>
            <a:endParaRPr lang="en-US" sz="2200" dirty="0" smtClean="0">
              <a:solidFill>
                <a:schemeClr val="tx1"/>
              </a:solidFill>
            </a:endParaRPr>
          </a:p>
          <a:p>
            <a:pPr marL="457200" indent="-342900" algn="just">
              <a:buFont typeface="Arial" panose="020B0604020202020204" pitchFamily="34" charset="0"/>
              <a:buChar char="•"/>
            </a:pPr>
            <a:endParaRPr lang="en-US" sz="2200" i="1" dirty="0" smtClean="0">
              <a:solidFill>
                <a:schemeClr val="tx2"/>
              </a:solidFill>
            </a:endParaRPr>
          </a:p>
          <a:p>
            <a:pPr marL="1092200" indent="-406400" algn="just">
              <a:buFont typeface="+mj-lt"/>
              <a:buAutoNum type="arabicPeriod"/>
            </a:pPr>
            <a:endParaRPr lang="en-US" sz="35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9</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11/21/2018</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838201"/>
            <a:ext cx="2314575" cy="1540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0627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8121</TotalTime>
  <Words>2186</Words>
  <Application>Microsoft Office PowerPoint</Application>
  <PresentationFormat>On-screen Show (4:3)</PresentationFormat>
  <Paragraphs>364</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Composite materials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machines      Wessam Al Azzawi</dc:title>
  <dc:creator>Wessam</dc:creator>
  <cp:lastModifiedBy>Wessam</cp:lastModifiedBy>
  <cp:revision>214</cp:revision>
  <dcterms:created xsi:type="dcterms:W3CDTF">2018-10-06T04:41:10Z</dcterms:created>
  <dcterms:modified xsi:type="dcterms:W3CDTF">2018-11-21T06:42:01Z</dcterms:modified>
</cp:coreProperties>
</file>